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984875" cy="10287000"/>
          </a:xfrm>
          <a:custGeom>
            <a:avLst/>
            <a:gdLst/>
            <a:ahLst/>
            <a:cxnLst/>
            <a:rect l="l" t="t" r="r" b="b"/>
            <a:pathLst>
              <a:path w="5984875" h="10287000">
                <a:moveTo>
                  <a:pt x="5984874" y="10286503"/>
                </a:moveTo>
                <a:lnTo>
                  <a:pt x="0" y="10286503"/>
                </a:lnTo>
                <a:lnTo>
                  <a:pt x="0" y="0"/>
                </a:lnTo>
                <a:lnTo>
                  <a:pt x="5984874" y="0"/>
                </a:lnTo>
                <a:lnTo>
                  <a:pt x="5984874" y="10286503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75297" y="0"/>
            <a:ext cx="19050" cy="10287000"/>
          </a:xfrm>
          <a:custGeom>
            <a:avLst/>
            <a:gdLst/>
            <a:ahLst/>
            <a:cxnLst/>
            <a:rect l="l" t="t" r="r" b="b"/>
            <a:pathLst>
              <a:path w="19050" h="10287000">
                <a:moveTo>
                  <a:pt x="190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9049" y="0"/>
                </a:lnTo>
                <a:lnTo>
                  <a:pt x="19049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4499" y="1154261"/>
            <a:ext cx="3962399" cy="38290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4499" y="5742447"/>
            <a:ext cx="3962399" cy="3809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12590" y="1971014"/>
            <a:ext cx="9862819" cy="506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5965" y="5046979"/>
            <a:ext cx="17096069" cy="463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09798" y="4235170"/>
            <a:ext cx="3778201" cy="6048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4" y="0"/>
            <a:ext cx="3571874" cy="60312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0077" y="3032633"/>
            <a:ext cx="10533380" cy="40767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65655" marR="5080" indent="-2053589">
              <a:lnSpc>
                <a:spcPct val="116599"/>
              </a:lnSpc>
              <a:spcBef>
                <a:spcPts val="95"/>
              </a:spcBef>
            </a:pPr>
            <a:r>
              <a:rPr dirty="0" sz="7600" spc="-705">
                <a:solidFill>
                  <a:srgbClr val="583C8F"/>
                </a:solidFill>
                <a:latin typeface="Verdana"/>
                <a:cs typeface="Verdana"/>
              </a:rPr>
              <a:t>HOSPITAL</a:t>
            </a:r>
            <a:r>
              <a:rPr dirty="0" sz="7600" spc="935">
                <a:solidFill>
                  <a:srgbClr val="583C8F"/>
                </a:solidFill>
                <a:latin typeface="Verdana"/>
                <a:cs typeface="Verdana"/>
              </a:rPr>
              <a:t> </a:t>
            </a:r>
            <a:r>
              <a:rPr dirty="0" sz="7600" spc="-595">
                <a:solidFill>
                  <a:srgbClr val="583C8F"/>
                </a:solidFill>
                <a:latin typeface="Verdana"/>
                <a:cs typeface="Verdana"/>
              </a:rPr>
              <a:t>DATABASE </a:t>
            </a:r>
            <a:r>
              <a:rPr dirty="0" sz="7600" spc="-2585">
                <a:solidFill>
                  <a:srgbClr val="583C8F"/>
                </a:solidFill>
                <a:latin typeface="Verdana"/>
                <a:cs typeface="Verdana"/>
              </a:rPr>
              <a:t> </a:t>
            </a:r>
            <a:r>
              <a:rPr dirty="0" sz="7600" spc="-475">
                <a:solidFill>
                  <a:srgbClr val="583C8F"/>
                </a:solidFill>
                <a:latin typeface="Verdana"/>
                <a:cs typeface="Verdana"/>
              </a:rPr>
              <a:t>MANAGEMENT</a:t>
            </a:r>
            <a:endParaRPr sz="7600">
              <a:latin typeface="Verdana"/>
              <a:cs typeface="Verdana"/>
            </a:endParaRPr>
          </a:p>
          <a:p>
            <a:pPr marL="3434079">
              <a:lnSpc>
                <a:spcPct val="100000"/>
              </a:lnSpc>
              <a:spcBef>
                <a:spcPts val="1510"/>
              </a:spcBef>
            </a:pPr>
            <a:r>
              <a:rPr dirty="0" sz="7600" spc="-595">
                <a:solidFill>
                  <a:srgbClr val="583C8F"/>
                </a:solidFill>
                <a:latin typeface="Verdana"/>
                <a:cs typeface="Verdana"/>
              </a:rPr>
              <a:t>SYSTEM</a:t>
            </a:r>
            <a:endParaRPr sz="7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86711" y="0"/>
            <a:ext cx="5401310" cy="10285095"/>
            <a:chOff x="12886711" y="0"/>
            <a:chExt cx="5401310" cy="10285095"/>
          </a:xfrm>
        </p:grpSpPr>
        <p:sp>
          <p:nvSpPr>
            <p:cNvPr id="3" name="object 3"/>
            <p:cNvSpPr/>
            <p:nvPr/>
          </p:nvSpPr>
          <p:spPr>
            <a:xfrm>
              <a:off x="15201899" y="0"/>
              <a:ext cx="3086100" cy="6710045"/>
            </a:xfrm>
            <a:custGeom>
              <a:avLst/>
              <a:gdLst/>
              <a:ahLst/>
              <a:cxnLst/>
              <a:rect l="l" t="t" r="r" b="b"/>
              <a:pathLst>
                <a:path w="3086100" h="6710045">
                  <a:moveTo>
                    <a:pt x="0" y="6709996"/>
                  </a:moveTo>
                  <a:lnTo>
                    <a:pt x="3086099" y="6709996"/>
                  </a:lnTo>
                  <a:lnTo>
                    <a:pt x="3086099" y="0"/>
                  </a:lnTo>
                  <a:lnTo>
                    <a:pt x="0" y="0"/>
                  </a:lnTo>
                  <a:lnTo>
                    <a:pt x="0" y="6709996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886711" y="6709995"/>
              <a:ext cx="5401310" cy="3058795"/>
            </a:xfrm>
            <a:custGeom>
              <a:avLst/>
              <a:gdLst/>
              <a:ahLst/>
              <a:cxnLst/>
              <a:rect l="l" t="t" r="r" b="b"/>
              <a:pathLst>
                <a:path w="5401309" h="3058795">
                  <a:moveTo>
                    <a:pt x="0" y="3058577"/>
                  </a:moveTo>
                  <a:lnTo>
                    <a:pt x="5400925" y="3058577"/>
                  </a:lnTo>
                  <a:lnTo>
                    <a:pt x="5400925" y="0"/>
                  </a:lnTo>
                  <a:lnTo>
                    <a:pt x="0" y="0"/>
                  </a:lnTo>
                  <a:lnTo>
                    <a:pt x="0" y="3058577"/>
                  </a:lnTo>
                  <a:close/>
                </a:path>
              </a:pathLst>
            </a:custGeom>
            <a:solidFill>
              <a:srgbClr val="E3EB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886711" y="9768573"/>
              <a:ext cx="5401310" cy="516255"/>
            </a:xfrm>
            <a:custGeom>
              <a:avLst/>
              <a:gdLst/>
              <a:ahLst/>
              <a:cxnLst/>
              <a:rect l="l" t="t" r="r" b="b"/>
              <a:pathLst>
                <a:path w="5401309" h="516254">
                  <a:moveTo>
                    <a:pt x="5400925" y="515939"/>
                  </a:moveTo>
                  <a:lnTo>
                    <a:pt x="0" y="515939"/>
                  </a:lnTo>
                  <a:lnTo>
                    <a:pt x="0" y="0"/>
                  </a:lnTo>
                  <a:lnTo>
                    <a:pt x="5400925" y="0"/>
                  </a:lnTo>
                  <a:lnTo>
                    <a:pt x="5400925" y="515939"/>
                  </a:lnTo>
                  <a:close/>
                </a:path>
              </a:pathLst>
            </a:custGeom>
            <a:solidFill>
              <a:srgbClr val="F16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158788" y="6414922"/>
              <a:ext cx="4857115" cy="3869690"/>
            </a:xfrm>
            <a:custGeom>
              <a:avLst/>
              <a:gdLst/>
              <a:ahLst/>
              <a:cxnLst/>
              <a:rect l="l" t="t" r="r" b="b"/>
              <a:pathLst>
                <a:path w="4857115" h="3869690">
                  <a:moveTo>
                    <a:pt x="584784" y="1441831"/>
                  </a:moveTo>
                  <a:lnTo>
                    <a:pt x="0" y="1441831"/>
                  </a:lnTo>
                  <a:lnTo>
                    <a:pt x="0" y="2141537"/>
                  </a:lnTo>
                  <a:lnTo>
                    <a:pt x="584784" y="2141537"/>
                  </a:lnTo>
                  <a:lnTo>
                    <a:pt x="584784" y="1441831"/>
                  </a:lnTo>
                  <a:close/>
                </a:path>
                <a:path w="4857115" h="3869690">
                  <a:moveTo>
                    <a:pt x="584784" y="553059"/>
                  </a:moveTo>
                  <a:lnTo>
                    <a:pt x="0" y="553059"/>
                  </a:lnTo>
                  <a:lnTo>
                    <a:pt x="0" y="1252766"/>
                  </a:lnTo>
                  <a:lnTo>
                    <a:pt x="584784" y="1252766"/>
                  </a:lnTo>
                  <a:lnTo>
                    <a:pt x="584784" y="553059"/>
                  </a:lnTo>
                  <a:close/>
                </a:path>
                <a:path w="4857115" h="3869690">
                  <a:moveTo>
                    <a:pt x="1014107" y="2328824"/>
                  </a:moveTo>
                  <a:lnTo>
                    <a:pt x="0" y="2328824"/>
                  </a:lnTo>
                  <a:lnTo>
                    <a:pt x="0" y="3150451"/>
                  </a:lnTo>
                  <a:lnTo>
                    <a:pt x="1014107" y="3150451"/>
                  </a:lnTo>
                  <a:lnTo>
                    <a:pt x="1014107" y="2328824"/>
                  </a:lnTo>
                  <a:close/>
                </a:path>
                <a:path w="4857115" h="3869690">
                  <a:moveTo>
                    <a:pt x="1358620" y="0"/>
                  </a:moveTo>
                  <a:lnTo>
                    <a:pt x="584784" y="0"/>
                  </a:lnTo>
                  <a:lnTo>
                    <a:pt x="584784" y="295084"/>
                  </a:lnTo>
                  <a:lnTo>
                    <a:pt x="1358620" y="295084"/>
                  </a:lnTo>
                  <a:lnTo>
                    <a:pt x="1358620" y="0"/>
                  </a:lnTo>
                  <a:close/>
                </a:path>
                <a:path w="4857115" h="3869690">
                  <a:moveTo>
                    <a:pt x="1432826" y="1441831"/>
                  </a:moveTo>
                  <a:lnTo>
                    <a:pt x="848029" y="1441831"/>
                  </a:lnTo>
                  <a:lnTo>
                    <a:pt x="848029" y="2141537"/>
                  </a:lnTo>
                  <a:lnTo>
                    <a:pt x="1432826" y="2141537"/>
                  </a:lnTo>
                  <a:lnTo>
                    <a:pt x="1432826" y="1441831"/>
                  </a:lnTo>
                  <a:close/>
                </a:path>
                <a:path w="4857115" h="3869690">
                  <a:moveTo>
                    <a:pt x="1432826" y="553059"/>
                  </a:moveTo>
                  <a:lnTo>
                    <a:pt x="848029" y="553059"/>
                  </a:lnTo>
                  <a:lnTo>
                    <a:pt x="848029" y="1254531"/>
                  </a:lnTo>
                  <a:lnTo>
                    <a:pt x="1432826" y="1254531"/>
                  </a:lnTo>
                  <a:lnTo>
                    <a:pt x="1432826" y="553059"/>
                  </a:lnTo>
                  <a:close/>
                </a:path>
                <a:path w="4857115" h="3869690">
                  <a:moveTo>
                    <a:pt x="2280856" y="1441831"/>
                  </a:moveTo>
                  <a:lnTo>
                    <a:pt x="1696072" y="1441831"/>
                  </a:lnTo>
                  <a:lnTo>
                    <a:pt x="1696072" y="2141537"/>
                  </a:lnTo>
                  <a:lnTo>
                    <a:pt x="2280856" y="2141537"/>
                  </a:lnTo>
                  <a:lnTo>
                    <a:pt x="2280856" y="1441831"/>
                  </a:lnTo>
                  <a:close/>
                </a:path>
                <a:path w="4857115" h="3869690">
                  <a:moveTo>
                    <a:pt x="2280856" y="553059"/>
                  </a:moveTo>
                  <a:lnTo>
                    <a:pt x="1696072" y="553059"/>
                  </a:lnTo>
                  <a:lnTo>
                    <a:pt x="1696072" y="1254531"/>
                  </a:lnTo>
                  <a:lnTo>
                    <a:pt x="2280856" y="1254531"/>
                  </a:lnTo>
                  <a:lnTo>
                    <a:pt x="2280856" y="553059"/>
                  </a:lnTo>
                  <a:close/>
                </a:path>
                <a:path w="4857115" h="3869690">
                  <a:moveTo>
                    <a:pt x="3160699" y="1441831"/>
                  </a:moveTo>
                  <a:lnTo>
                    <a:pt x="2575903" y="1441831"/>
                  </a:lnTo>
                  <a:lnTo>
                    <a:pt x="2575903" y="2141537"/>
                  </a:lnTo>
                  <a:lnTo>
                    <a:pt x="3160699" y="2141537"/>
                  </a:lnTo>
                  <a:lnTo>
                    <a:pt x="3160699" y="1441831"/>
                  </a:lnTo>
                  <a:close/>
                </a:path>
                <a:path w="4857115" h="3869690">
                  <a:moveTo>
                    <a:pt x="3160699" y="553059"/>
                  </a:moveTo>
                  <a:lnTo>
                    <a:pt x="2575903" y="553059"/>
                  </a:lnTo>
                  <a:lnTo>
                    <a:pt x="2575903" y="1252766"/>
                  </a:lnTo>
                  <a:lnTo>
                    <a:pt x="3160699" y="1252766"/>
                  </a:lnTo>
                  <a:lnTo>
                    <a:pt x="3160699" y="553059"/>
                  </a:lnTo>
                  <a:close/>
                </a:path>
                <a:path w="4857115" h="3869690">
                  <a:moveTo>
                    <a:pt x="3605911" y="3696436"/>
                  </a:moveTo>
                  <a:lnTo>
                    <a:pt x="3423945" y="3696436"/>
                  </a:lnTo>
                  <a:lnTo>
                    <a:pt x="3423945" y="2708719"/>
                  </a:lnTo>
                  <a:lnTo>
                    <a:pt x="3261398" y="2708719"/>
                  </a:lnTo>
                  <a:lnTo>
                    <a:pt x="3261398" y="3696436"/>
                  </a:lnTo>
                  <a:lnTo>
                    <a:pt x="3044101" y="3696436"/>
                  </a:lnTo>
                  <a:lnTo>
                    <a:pt x="3044101" y="2869514"/>
                  </a:lnTo>
                  <a:lnTo>
                    <a:pt x="1810905" y="2869514"/>
                  </a:lnTo>
                  <a:lnTo>
                    <a:pt x="1810905" y="3696436"/>
                  </a:lnTo>
                  <a:lnTo>
                    <a:pt x="1595361" y="3696436"/>
                  </a:lnTo>
                  <a:lnTo>
                    <a:pt x="1595361" y="2708719"/>
                  </a:lnTo>
                  <a:lnTo>
                    <a:pt x="1432826" y="2708719"/>
                  </a:lnTo>
                  <a:lnTo>
                    <a:pt x="1432826" y="3696436"/>
                  </a:lnTo>
                  <a:lnTo>
                    <a:pt x="1250848" y="3696436"/>
                  </a:lnTo>
                  <a:lnTo>
                    <a:pt x="1250848" y="3869601"/>
                  </a:lnTo>
                  <a:lnTo>
                    <a:pt x="3605911" y="3869601"/>
                  </a:lnTo>
                  <a:lnTo>
                    <a:pt x="3605911" y="3696436"/>
                  </a:lnTo>
                  <a:close/>
                </a:path>
                <a:path w="4857115" h="3869690">
                  <a:moveTo>
                    <a:pt x="4008729" y="1441831"/>
                  </a:moveTo>
                  <a:lnTo>
                    <a:pt x="3423945" y="1441831"/>
                  </a:lnTo>
                  <a:lnTo>
                    <a:pt x="3423945" y="2141537"/>
                  </a:lnTo>
                  <a:lnTo>
                    <a:pt x="4008729" y="2141537"/>
                  </a:lnTo>
                  <a:lnTo>
                    <a:pt x="4008729" y="1441831"/>
                  </a:lnTo>
                  <a:close/>
                </a:path>
                <a:path w="4857115" h="3869690">
                  <a:moveTo>
                    <a:pt x="4008729" y="553059"/>
                  </a:moveTo>
                  <a:lnTo>
                    <a:pt x="3423945" y="553059"/>
                  </a:lnTo>
                  <a:lnTo>
                    <a:pt x="3423945" y="1252766"/>
                  </a:lnTo>
                  <a:lnTo>
                    <a:pt x="4008729" y="1252766"/>
                  </a:lnTo>
                  <a:lnTo>
                    <a:pt x="4008729" y="553059"/>
                  </a:lnTo>
                  <a:close/>
                </a:path>
                <a:path w="4857115" h="3869690">
                  <a:moveTo>
                    <a:pt x="4271975" y="0"/>
                  </a:moveTo>
                  <a:lnTo>
                    <a:pt x="3498138" y="0"/>
                  </a:lnTo>
                  <a:lnTo>
                    <a:pt x="3498138" y="295084"/>
                  </a:lnTo>
                  <a:lnTo>
                    <a:pt x="4271975" y="295084"/>
                  </a:lnTo>
                  <a:lnTo>
                    <a:pt x="4271975" y="0"/>
                  </a:lnTo>
                  <a:close/>
                </a:path>
                <a:path w="4857115" h="3869690">
                  <a:moveTo>
                    <a:pt x="4855007" y="2328824"/>
                  </a:moveTo>
                  <a:lnTo>
                    <a:pt x="3840886" y="2328824"/>
                  </a:lnTo>
                  <a:lnTo>
                    <a:pt x="3840886" y="3150451"/>
                  </a:lnTo>
                  <a:lnTo>
                    <a:pt x="4855007" y="3150451"/>
                  </a:lnTo>
                  <a:lnTo>
                    <a:pt x="4855007" y="2328824"/>
                  </a:lnTo>
                  <a:close/>
                </a:path>
                <a:path w="4857115" h="3869690">
                  <a:moveTo>
                    <a:pt x="4856772" y="1441831"/>
                  </a:moveTo>
                  <a:lnTo>
                    <a:pt x="4271975" y="1441831"/>
                  </a:lnTo>
                  <a:lnTo>
                    <a:pt x="4271975" y="2141537"/>
                  </a:lnTo>
                  <a:lnTo>
                    <a:pt x="4856772" y="2141537"/>
                  </a:lnTo>
                  <a:lnTo>
                    <a:pt x="4856772" y="1441831"/>
                  </a:lnTo>
                  <a:close/>
                </a:path>
                <a:path w="4857115" h="3869690">
                  <a:moveTo>
                    <a:pt x="4856772" y="553059"/>
                  </a:moveTo>
                  <a:lnTo>
                    <a:pt x="4271975" y="553059"/>
                  </a:lnTo>
                  <a:lnTo>
                    <a:pt x="4271975" y="1252766"/>
                  </a:lnTo>
                  <a:lnTo>
                    <a:pt x="4856772" y="1252766"/>
                  </a:lnTo>
                  <a:lnTo>
                    <a:pt x="4856772" y="553059"/>
                  </a:lnTo>
                  <a:close/>
                </a:path>
              </a:pathLst>
            </a:custGeom>
            <a:solidFill>
              <a:srgbClr val="5B91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215315" y="7026287"/>
              <a:ext cx="4744085" cy="3085465"/>
            </a:xfrm>
            <a:custGeom>
              <a:avLst/>
              <a:gdLst/>
              <a:ahLst/>
              <a:cxnLst/>
              <a:rect l="l" t="t" r="r" b="b"/>
              <a:pathLst>
                <a:path w="4744084" h="3085465">
                  <a:moveTo>
                    <a:pt x="459359" y="1111402"/>
                  </a:moveTo>
                  <a:lnTo>
                    <a:pt x="10604" y="1111402"/>
                  </a:lnTo>
                  <a:lnTo>
                    <a:pt x="10604" y="1473619"/>
                  </a:lnTo>
                  <a:lnTo>
                    <a:pt x="459359" y="1473619"/>
                  </a:lnTo>
                  <a:lnTo>
                    <a:pt x="459359" y="1111402"/>
                  </a:lnTo>
                  <a:close/>
                </a:path>
                <a:path w="4744084" h="3085465">
                  <a:moveTo>
                    <a:pt x="459359" y="887006"/>
                  </a:moveTo>
                  <a:lnTo>
                    <a:pt x="10604" y="887006"/>
                  </a:lnTo>
                  <a:lnTo>
                    <a:pt x="10604" y="1054862"/>
                  </a:lnTo>
                  <a:lnTo>
                    <a:pt x="459359" y="1054862"/>
                  </a:lnTo>
                  <a:lnTo>
                    <a:pt x="459359" y="887006"/>
                  </a:lnTo>
                  <a:close/>
                </a:path>
                <a:path w="4744084" h="3085465">
                  <a:moveTo>
                    <a:pt x="459359" y="224396"/>
                  </a:moveTo>
                  <a:lnTo>
                    <a:pt x="10604" y="224396"/>
                  </a:lnTo>
                  <a:lnTo>
                    <a:pt x="10604" y="586625"/>
                  </a:lnTo>
                  <a:lnTo>
                    <a:pt x="459359" y="586625"/>
                  </a:lnTo>
                  <a:lnTo>
                    <a:pt x="459359" y="224396"/>
                  </a:lnTo>
                  <a:close/>
                </a:path>
                <a:path w="4744084" h="3085465">
                  <a:moveTo>
                    <a:pt x="459359" y="0"/>
                  </a:moveTo>
                  <a:lnTo>
                    <a:pt x="10604" y="0"/>
                  </a:lnTo>
                  <a:lnTo>
                    <a:pt x="10604" y="167855"/>
                  </a:lnTo>
                  <a:lnTo>
                    <a:pt x="459359" y="167855"/>
                  </a:lnTo>
                  <a:lnTo>
                    <a:pt x="459359" y="0"/>
                  </a:lnTo>
                  <a:close/>
                </a:path>
                <a:path w="4744084" h="3085465">
                  <a:moveTo>
                    <a:pt x="901039" y="1998408"/>
                  </a:moveTo>
                  <a:lnTo>
                    <a:pt x="0" y="1998408"/>
                  </a:lnTo>
                  <a:lnTo>
                    <a:pt x="0" y="2482545"/>
                  </a:lnTo>
                  <a:lnTo>
                    <a:pt x="901039" y="2482545"/>
                  </a:lnTo>
                  <a:lnTo>
                    <a:pt x="901039" y="1998408"/>
                  </a:lnTo>
                  <a:close/>
                </a:path>
                <a:path w="4744084" h="3085465">
                  <a:moveTo>
                    <a:pt x="901039" y="1773999"/>
                  </a:moveTo>
                  <a:lnTo>
                    <a:pt x="0" y="1773999"/>
                  </a:lnTo>
                  <a:lnTo>
                    <a:pt x="0" y="1941868"/>
                  </a:lnTo>
                  <a:lnTo>
                    <a:pt x="901039" y="1941868"/>
                  </a:lnTo>
                  <a:lnTo>
                    <a:pt x="901039" y="1773999"/>
                  </a:lnTo>
                  <a:close/>
                </a:path>
                <a:path w="4744084" h="3085465">
                  <a:moveTo>
                    <a:pt x="1309154" y="887006"/>
                  </a:moveTo>
                  <a:lnTo>
                    <a:pt x="858634" y="887006"/>
                  </a:lnTo>
                  <a:lnTo>
                    <a:pt x="858634" y="1473619"/>
                  </a:lnTo>
                  <a:lnTo>
                    <a:pt x="1307388" y="1473619"/>
                  </a:lnTo>
                  <a:lnTo>
                    <a:pt x="1309154" y="887006"/>
                  </a:lnTo>
                  <a:close/>
                </a:path>
                <a:path w="4744084" h="3085465">
                  <a:moveTo>
                    <a:pt x="1309154" y="0"/>
                  </a:moveTo>
                  <a:lnTo>
                    <a:pt x="858634" y="0"/>
                  </a:lnTo>
                  <a:lnTo>
                    <a:pt x="858634" y="586625"/>
                  </a:lnTo>
                  <a:lnTo>
                    <a:pt x="1307388" y="586625"/>
                  </a:lnTo>
                  <a:lnTo>
                    <a:pt x="1309154" y="0"/>
                  </a:lnTo>
                  <a:close/>
                </a:path>
                <a:path w="4744084" h="3085465">
                  <a:moveTo>
                    <a:pt x="2157196" y="887006"/>
                  </a:moveTo>
                  <a:lnTo>
                    <a:pt x="1708442" y="887006"/>
                  </a:lnTo>
                  <a:lnTo>
                    <a:pt x="1708442" y="1473619"/>
                  </a:lnTo>
                  <a:lnTo>
                    <a:pt x="2157196" y="1473619"/>
                  </a:lnTo>
                  <a:lnTo>
                    <a:pt x="2157196" y="887006"/>
                  </a:lnTo>
                  <a:close/>
                </a:path>
                <a:path w="4744084" h="3085465">
                  <a:moveTo>
                    <a:pt x="2157196" y="0"/>
                  </a:moveTo>
                  <a:lnTo>
                    <a:pt x="1708442" y="0"/>
                  </a:lnTo>
                  <a:lnTo>
                    <a:pt x="1708442" y="586625"/>
                  </a:lnTo>
                  <a:lnTo>
                    <a:pt x="2157196" y="586625"/>
                  </a:lnTo>
                  <a:lnTo>
                    <a:pt x="2157196" y="0"/>
                  </a:lnTo>
                  <a:close/>
                </a:path>
                <a:path w="4744084" h="3085465">
                  <a:moveTo>
                    <a:pt x="2319731" y="2330589"/>
                  </a:moveTo>
                  <a:lnTo>
                    <a:pt x="1837410" y="2330589"/>
                  </a:lnTo>
                  <a:lnTo>
                    <a:pt x="1837410" y="3085071"/>
                  </a:lnTo>
                  <a:lnTo>
                    <a:pt x="2319731" y="3085071"/>
                  </a:lnTo>
                  <a:lnTo>
                    <a:pt x="2319731" y="2330589"/>
                  </a:lnTo>
                  <a:close/>
                </a:path>
                <a:path w="4744084" h="3085465">
                  <a:moveTo>
                    <a:pt x="2904528" y="2330589"/>
                  </a:moveTo>
                  <a:lnTo>
                    <a:pt x="2422207" y="2330589"/>
                  </a:lnTo>
                  <a:lnTo>
                    <a:pt x="2422207" y="3085071"/>
                  </a:lnTo>
                  <a:lnTo>
                    <a:pt x="2904528" y="3085071"/>
                  </a:lnTo>
                  <a:lnTo>
                    <a:pt x="2904528" y="2330589"/>
                  </a:lnTo>
                  <a:close/>
                </a:path>
                <a:path w="4744084" h="3085465">
                  <a:moveTo>
                    <a:pt x="3035262" y="887006"/>
                  </a:moveTo>
                  <a:lnTo>
                    <a:pt x="2586520" y="887006"/>
                  </a:lnTo>
                  <a:lnTo>
                    <a:pt x="2586520" y="1473619"/>
                  </a:lnTo>
                  <a:lnTo>
                    <a:pt x="3035262" y="1473619"/>
                  </a:lnTo>
                  <a:lnTo>
                    <a:pt x="3035262" y="887006"/>
                  </a:lnTo>
                  <a:close/>
                </a:path>
                <a:path w="4744084" h="3085465">
                  <a:moveTo>
                    <a:pt x="3035262" y="0"/>
                  </a:moveTo>
                  <a:lnTo>
                    <a:pt x="2586520" y="0"/>
                  </a:lnTo>
                  <a:lnTo>
                    <a:pt x="2586520" y="584860"/>
                  </a:lnTo>
                  <a:lnTo>
                    <a:pt x="3035262" y="584860"/>
                  </a:lnTo>
                  <a:lnTo>
                    <a:pt x="3035262" y="0"/>
                  </a:lnTo>
                  <a:close/>
                </a:path>
                <a:path w="4744084" h="3085465">
                  <a:moveTo>
                    <a:pt x="3883304" y="887006"/>
                  </a:moveTo>
                  <a:lnTo>
                    <a:pt x="3434550" y="887006"/>
                  </a:lnTo>
                  <a:lnTo>
                    <a:pt x="3434550" y="1473619"/>
                  </a:lnTo>
                  <a:lnTo>
                    <a:pt x="3883304" y="1473619"/>
                  </a:lnTo>
                  <a:lnTo>
                    <a:pt x="3883304" y="887006"/>
                  </a:lnTo>
                  <a:close/>
                </a:path>
                <a:path w="4744084" h="3085465">
                  <a:moveTo>
                    <a:pt x="3883304" y="0"/>
                  </a:moveTo>
                  <a:lnTo>
                    <a:pt x="3434550" y="0"/>
                  </a:lnTo>
                  <a:lnTo>
                    <a:pt x="3434550" y="584860"/>
                  </a:lnTo>
                  <a:lnTo>
                    <a:pt x="3883304" y="584860"/>
                  </a:lnTo>
                  <a:lnTo>
                    <a:pt x="3883304" y="0"/>
                  </a:lnTo>
                  <a:close/>
                </a:path>
                <a:path w="4744084" h="3085465">
                  <a:moveTo>
                    <a:pt x="4731334" y="1111402"/>
                  </a:moveTo>
                  <a:lnTo>
                    <a:pt x="4282579" y="1111402"/>
                  </a:lnTo>
                  <a:lnTo>
                    <a:pt x="4282579" y="1473619"/>
                  </a:lnTo>
                  <a:lnTo>
                    <a:pt x="4731334" y="1473619"/>
                  </a:lnTo>
                  <a:lnTo>
                    <a:pt x="4731334" y="1111402"/>
                  </a:lnTo>
                  <a:close/>
                </a:path>
                <a:path w="4744084" h="3085465">
                  <a:moveTo>
                    <a:pt x="4731334" y="887006"/>
                  </a:moveTo>
                  <a:lnTo>
                    <a:pt x="4282579" y="887006"/>
                  </a:lnTo>
                  <a:lnTo>
                    <a:pt x="4282579" y="1054862"/>
                  </a:lnTo>
                  <a:lnTo>
                    <a:pt x="4731334" y="1054862"/>
                  </a:lnTo>
                  <a:lnTo>
                    <a:pt x="4731334" y="887006"/>
                  </a:lnTo>
                  <a:close/>
                </a:path>
                <a:path w="4744084" h="3085465">
                  <a:moveTo>
                    <a:pt x="4731334" y="224396"/>
                  </a:moveTo>
                  <a:lnTo>
                    <a:pt x="4282579" y="224396"/>
                  </a:lnTo>
                  <a:lnTo>
                    <a:pt x="4282579" y="584860"/>
                  </a:lnTo>
                  <a:lnTo>
                    <a:pt x="4731334" y="584860"/>
                  </a:lnTo>
                  <a:lnTo>
                    <a:pt x="4731334" y="224396"/>
                  </a:lnTo>
                  <a:close/>
                </a:path>
                <a:path w="4744084" h="3085465">
                  <a:moveTo>
                    <a:pt x="4731334" y="0"/>
                  </a:moveTo>
                  <a:lnTo>
                    <a:pt x="4282579" y="0"/>
                  </a:lnTo>
                  <a:lnTo>
                    <a:pt x="4282579" y="167855"/>
                  </a:lnTo>
                  <a:lnTo>
                    <a:pt x="4731334" y="167855"/>
                  </a:lnTo>
                  <a:lnTo>
                    <a:pt x="4731334" y="0"/>
                  </a:lnTo>
                  <a:close/>
                </a:path>
                <a:path w="4744084" h="3085465">
                  <a:moveTo>
                    <a:pt x="4743704" y="2000173"/>
                  </a:moveTo>
                  <a:lnTo>
                    <a:pt x="3842664" y="2000173"/>
                  </a:lnTo>
                  <a:lnTo>
                    <a:pt x="3842664" y="2482545"/>
                  </a:lnTo>
                  <a:lnTo>
                    <a:pt x="4743704" y="2482545"/>
                  </a:lnTo>
                  <a:lnTo>
                    <a:pt x="4743704" y="2000173"/>
                  </a:lnTo>
                  <a:close/>
                </a:path>
                <a:path w="4744084" h="3085465">
                  <a:moveTo>
                    <a:pt x="4743704" y="1773999"/>
                  </a:moveTo>
                  <a:lnTo>
                    <a:pt x="3842664" y="1773999"/>
                  </a:lnTo>
                  <a:lnTo>
                    <a:pt x="3842664" y="1943633"/>
                  </a:lnTo>
                  <a:lnTo>
                    <a:pt x="4743704" y="1943633"/>
                  </a:lnTo>
                  <a:lnTo>
                    <a:pt x="4743704" y="1773999"/>
                  </a:lnTo>
                  <a:close/>
                </a:path>
              </a:pathLst>
            </a:custGeom>
            <a:solidFill>
              <a:srgbClr val="ABDA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409643" y="6174617"/>
              <a:ext cx="2355215" cy="2949575"/>
            </a:xfrm>
            <a:custGeom>
              <a:avLst/>
              <a:gdLst/>
              <a:ahLst/>
              <a:cxnLst/>
              <a:rect l="l" t="t" r="r" b="b"/>
              <a:pathLst>
                <a:path w="2355215" h="2949575">
                  <a:moveTo>
                    <a:pt x="2355066" y="2949017"/>
                  </a:moveTo>
                  <a:lnTo>
                    <a:pt x="0" y="2949017"/>
                  </a:lnTo>
                  <a:lnTo>
                    <a:pt x="0" y="2514351"/>
                  </a:lnTo>
                  <a:lnTo>
                    <a:pt x="2355066" y="2514351"/>
                  </a:lnTo>
                  <a:lnTo>
                    <a:pt x="2355066" y="2949017"/>
                  </a:lnTo>
                  <a:close/>
                </a:path>
                <a:path w="2355215" h="2949575">
                  <a:moveTo>
                    <a:pt x="1401025" y="689104"/>
                  </a:moveTo>
                  <a:lnTo>
                    <a:pt x="955807" y="689104"/>
                  </a:lnTo>
                  <a:lnTo>
                    <a:pt x="908436" y="679497"/>
                  </a:lnTo>
                  <a:lnTo>
                    <a:pt x="869678" y="653324"/>
                  </a:lnTo>
                  <a:lnTo>
                    <a:pt x="843508" y="614562"/>
                  </a:lnTo>
                  <a:lnTo>
                    <a:pt x="833901" y="567186"/>
                  </a:lnTo>
                  <a:lnTo>
                    <a:pt x="833901" y="121918"/>
                  </a:lnTo>
                  <a:lnTo>
                    <a:pt x="843508" y="74542"/>
                  </a:lnTo>
                  <a:lnTo>
                    <a:pt x="869678" y="35780"/>
                  </a:lnTo>
                  <a:lnTo>
                    <a:pt x="908436" y="9607"/>
                  </a:lnTo>
                  <a:lnTo>
                    <a:pt x="955807" y="0"/>
                  </a:lnTo>
                  <a:lnTo>
                    <a:pt x="1401025" y="0"/>
                  </a:lnTo>
                  <a:lnTo>
                    <a:pt x="1448396" y="9607"/>
                  </a:lnTo>
                  <a:lnTo>
                    <a:pt x="1487154" y="35780"/>
                  </a:lnTo>
                  <a:lnTo>
                    <a:pt x="1513324" y="74542"/>
                  </a:lnTo>
                  <a:lnTo>
                    <a:pt x="1522930" y="121918"/>
                  </a:lnTo>
                  <a:lnTo>
                    <a:pt x="1522930" y="567186"/>
                  </a:lnTo>
                  <a:lnTo>
                    <a:pt x="1513324" y="614562"/>
                  </a:lnTo>
                  <a:lnTo>
                    <a:pt x="1487154" y="653324"/>
                  </a:lnTo>
                  <a:lnTo>
                    <a:pt x="1448396" y="679497"/>
                  </a:lnTo>
                  <a:lnTo>
                    <a:pt x="1401025" y="689104"/>
                  </a:lnTo>
                  <a:close/>
                </a:path>
              </a:pathLst>
            </a:custGeom>
            <a:solidFill>
              <a:srgbClr val="F16B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649920" y="6266498"/>
              <a:ext cx="1868170" cy="2783205"/>
            </a:xfrm>
            <a:custGeom>
              <a:avLst/>
              <a:gdLst/>
              <a:ahLst/>
              <a:cxnLst/>
              <a:rect l="l" t="t" r="r" b="b"/>
              <a:pathLst>
                <a:path w="1868169" h="2783204">
                  <a:moveTo>
                    <a:pt x="1010574" y="178459"/>
                  </a:moveTo>
                  <a:lnTo>
                    <a:pt x="862168" y="178459"/>
                  </a:lnTo>
                  <a:lnTo>
                    <a:pt x="862168" y="0"/>
                  </a:lnTo>
                  <a:lnTo>
                    <a:pt x="1010574" y="0"/>
                  </a:lnTo>
                  <a:lnTo>
                    <a:pt x="1010574" y="178459"/>
                  </a:lnTo>
                  <a:close/>
                </a:path>
                <a:path w="1868169" h="2783204">
                  <a:moveTo>
                    <a:pt x="1010574" y="505343"/>
                  </a:moveTo>
                  <a:lnTo>
                    <a:pt x="862168" y="505343"/>
                  </a:lnTo>
                  <a:lnTo>
                    <a:pt x="862168" y="326882"/>
                  </a:lnTo>
                  <a:lnTo>
                    <a:pt x="683727" y="326882"/>
                  </a:lnTo>
                  <a:lnTo>
                    <a:pt x="683727" y="178459"/>
                  </a:lnTo>
                  <a:lnTo>
                    <a:pt x="1189016" y="178459"/>
                  </a:lnTo>
                  <a:lnTo>
                    <a:pt x="1189016" y="326882"/>
                  </a:lnTo>
                  <a:lnTo>
                    <a:pt x="1010574" y="326882"/>
                  </a:lnTo>
                  <a:lnTo>
                    <a:pt x="1010574" y="505343"/>
                  </a:lnTo>
                  <a:close/>
                </a:path>
                <a:path w="1868169" h="2783204">
                  <a:moveTo>
                    <a:pt x="22967" y="2779831"/>
                  </a:moveTo>
                  <a:lnTo>
                    <a:pt x="15017" y="2778837"/>
                  </a:lnTo>
                  <a:lnTo>
                    <a:pt x="7066" y="2775855"/>
                  </a:lnTo>
                  <a:lnTo>
                    <a:pt x="3531" y="2774088"/>
                  </a:lnTo>
                  <a:lnTo>
                    <a:pt x="0" y="2770555"/>
                  </a:lnTo>
                  <a:lnTo>
                    <a:pt x="1" y="2486078"/>
                  </a:lnTo>
                  <a:lnTo>
                    <a:pt x="3536" y="2482544"/>
                  </a:lnTo>
                  <a:lnTo>
                    <a:pt x="7066" y="2480778"/>
                  </a:lnTo>
                  <a:lnTo>
                    <a:pt x="15017" y="2478790"/>
                  </a:lnTo>
                  <a:lnTo>
                    <a:pt x="22967" y="2478128"/>
                  </a:lnTo>
                  <a:lnTo>
                    <a:pt x="30918" y="2478790"/>
                  </a:lnTo>
                  <a:lnTo>
                    <a:pt x="38868" y="2480778"/>
                  </a:lnTo>
                  <a:lnTo>
                    <a:pt x="42403" y="2482545"/>
                  </a:lnTo>
                  <a:lnTo>
                    <a:pt x="45935" y="2486078"/>
                  </a:lnTo>
                  <a:lnTo>
                    <a:pt x="45935" y="2606231"/>
                  </a:lnTo>
                  <a:lnTo>
                    <a:pt x="199640" y="2606231"/>
                  </a:lnTo>
                  <a:lnTo>
                    <a:pt x="199640" y="2639802"/>
                  </a:lnTo>
                  <a:lnTo>
                    <a:pt x="45935" y="2639802"/>
                  </a:lnTo>
                  <a:lnTo>
                    <a:pt x="45933" y="2770555"/>
                  </a:lnTo>
                  <a:lnTo>
                    <a:pt x="42398" y="2774089"/>
                  </a:lnTo>
                  <a:lnTo>
                    <a:pt x="38868" y="2775855"/>
                  </a:lnTo>
                  <a:lnTo>
                    <a:pt x="30918" y="2778837"/>
                  </a:lnTo>
                  <a:lnTo>
                    <a:pt x="22967" y="2779831"/>
                  </a:lnTo>
                  <a:close/>
                </a:path>
                <a:path w="1868169" h="2783204">
                  <a:moveTo>
                    <a:pt x="199640" y="2606231"/>
                  </a:moveTo>
                  <a:lnTo>
                    <a:pt x="153705" y="2606231"/>
                  </a:lnTo>
                  <a:lnTo>
                    <a:pt x="153706" y="2486078"/>
                  </a:lnTo>
                  <a:lnTo>
                    <a:pt x="157241" y="2482544"/>
                  </a:lnTo>
                  <a:lnTo>
                    <a:pt x="160772" y="2480778"/>
                  </a:lnTo>
                  <a:lnTo>
                    <a:pt x="168722" y="2478790"/>
                  </a:lnTo>
                  <a:lnTo>
                    <a:pt x="176673" y="2478128"/>
                  </a:lnTo>
                  <a:lnTo>
                    <a:pt x="184623" y="2478790"/>
                  </a:lnTo>
                  <a:lnTo>
                    <a:pt x="192573" y="2480778"/>
                  </a:lnTo>
                  <a:lnTo>
                    <a:pt x="196108" y="2482545"/>
                  </a:lnTo>
                  <a:lnTo>
                    <a:pt x="199640" y="2486078"/>
                  </a:lnTo>
                  <a:lnTo>
                    <a:pt x="199640" y="2606231"/>
                  </a:lnTo>
                  <a:close/>
                </a:path>
                <a:path w="1868169" h="2783204">
                  <a:moveTo>
                    <a:pt x="176673" y="2779831"/>
                  </a:moveTo>
                  <a:lnTo>
                    <a:pt x="168722" y="2778837"/>
                  </a:lnTo>
                  <a:lnTo>
                    <a:pt x="160772" y="2775855"/>
                  </a:lnTo>
                  <a:lnTo>
                    <a:pt x="157237" y="2774088"/>
                  </a:lnTo>
                  <a:lnTo>
                    <a:pt x="153705" y="2770555"/>
                  </a:lnTo>
                  <a:lnTo>
                    <a:pt x="153705" y="2639802"/>
                  </a:lnTo>
                  <a:lnTo>
                    <a:pt x="199640" y="2639802"/>
                  </a:lnTo>
                  <a:lnTo>
                    <a:pt x="199639" y="2770555"/>
                  </a:lnTo>
                  <a:lnTo>
                    <a:pt x="196104" y="2774089"/>
                  </a:lnTo>
                  <a:lnTo>
                    <a:pt x="192573" y="2775855"/>
                  </a:lnTo>
                  <a:lnTo>
                    <a:pt x="184623" y="2778837"/>
                  </a:lnTo>
                  <a:lnTo>
                    <a:pt x="176673" y="2779831"/>
                  </a:lnTo>
                  <a:close/>
                </a:path>
                <a:path w="1868169" h="2783204">
                  <a:moveTo>
                    <a:pt x="378082" y="2782925"/>
                  </a:moveTo>
                  <a:lnTo>
                    <a:pt x="339213" y="2777623"/>
                  </a:lnTo>
                  <a:lnTo>
                    <a:pt x="302913" y="2755812"/>
                  </a:lnTo>
                  <a:lnTo>
                    <a:pt x="284225" y="2712246"/>
                  </a:lnTo>
                  <a:lnTo>
                    <a:pt x="282678" y="2691043"/>
                  </a:lnTo>
                  <a:lnTo>
                    <a:pt x="282678" y="2570890"/>
                  </a:lnTo>
                  <a:lnTo>
                    <a:pt x="289745" y="2528484"/>
                  </a:lnTo>
                  <a:lnTo>
                    <a:pt x="316108" y="2495244"/>
                  </a:lnTo>
                  <a:lnTo>
                    <a:pt x="358648" y="2480335"/>
                  </a:lnTo>
                  <a:lnTo>
                    <a:pt x="378082" y="2479009"/>
                  </a:lnTo>
                  <a:lnTo>
                    <a:pt x="387356" y="2479341"/>
                  </a:lnTo>
                  <a:lnTo>
                    <a:pt x="430862" y="2490937"/>
                  </a:lnTo>
                  <a:lnTo>
                    <a:pt x="460297" y="2517827"/>
                  </a:lnTo>
                  <a:lnTo>
                    <a:pt x="367813" y="2517827"/>
                  </a:lnTo>
                  <a:lnTo>
                    <a:pt x="358206" y="2520091"/>
                  </a:lnTo>
                  <a:lnTo>
                    <a:pt x="330822" y="2549245"/>
                  </a:lnTo>
                  <a:lnTo>
                    <a:pt x="328558" y="2701866"/>
                  </a:lnTo>
                  <a:lnTo>
                    <a:pt x="330822" y="2712689"/>
                  </a:lnTo>
                  <a:lnTo>
                    <a:pt x="358206" y="2741843"/>
                  </a:lnTo>
                  <a:lnTo>
                    <a:pt x="367813" y="2744107"/>
                  </a:lnTo>
                  <a:lnTo>
                    <a:pt x="460297" y="2744107"/>
                  </a:lnTo>
                  <a:lnTo>
                    <a:pt x="457142" y="2748910"/>
                  </a:lnTo>
                  <a:lnTo>
                    <a:pt x="423104" y="2774642"/>
                  </a:lnTo>
                  <a:lnTo>
                    <a:pt x="387356" y="2782593"/>
                  </a:lnTo>
                  <a:lnTo>
                    <a:pt x="378082" y="2782925"/>
                  </a:lnTo>
                  <a:close/>
                </a:path>
                <a:path w="1868169" h="2783204">
                  <a:moveTo>
                    <a:pt x="460298" y="2744107"/>
                  </a:moveTo>
                  <a:lnTo>
                    <a:pt x="388351" y="2744107"/>
                  </a:lnTo>
                  <a:lnTo>
                    <a:pt x="397957" y="2741843"/>
                  </a:lnTo>
                  <a:lnTo>
                    <a:pt x="406901" y="2737591"/>
                  </a:lnTo>
                  <a:lnTo>
                    <a:pt x="415183" y="2731683"/>
                  </a:lnTo>
                  <a:lnTo>
                    <a:pt x="422112" y="2722847"/>
                  </a:lnTo>
                  <a:lnTo>
                    <a:pt x="426888" y="2712689"/>
                  </a:lnTo>
                  <a:lnTo>
                    <a:pt x="429345" y="2701866"/>
                  </a:lnTo>
                  <a:lnTo>
                    <a:pt x="429344" y="2560067"/>
                  </a:lnTo>
                  <a:lnTo>
                    <a:pt x="406901" y="2524591"/>
                  </a:lnTo>
                  <a:lnTo>
                    <a:pt x="367813" y="2517827"/>
                  </a:lnTo>
                  <a:lnTo>
                    <a:pt x="460297" y="2517827"/>
                  </a:lnTo>
                  <a:lnTo>
                    <a:pt x="473126" y="2560290"/>
                  </a:lnTo>
                  <a:lnTo>
                    <a:pt x="473485" y="2570890"/>
                  </a:lnTo>
                  <a:lnTo>
                    <a:pt x="473485" y="2691043"/>
                  </a:lnTo>
                  <a:lnTo>
                    <a:pt x="466418" y="2733449"/>
                  </a:lnTo>
                  <a:lnTo>
                    <a:pt x="462111" y="2741345"/>
                  </a:lnTo>
                  <a:lnTo>
                    <a:pt x="460298" y="2744107"/>
                  </a:lnTo>
                  <a:close/>
                </a:path>
                <a:path w="1868169" h="2783204">
                  <a:moveTo>
                    <a:pt x="460297" y="2744107"/>
                  </a:moveTo>
                  <a:lnTo>
                    <a:pt x="367813" y="2744107"/>
                  </a:lnTo>
                  <a:lnTo>
                    <a:pt x="378082" y="2744052"/>
                  </a:lnTo>
                  <a:lnTo>
                    <a:pt x="460298" y="2744107"/>
                  </a:lnTo>
                  <a:close/>
                </a:path>
                <a:path w="1868169" h="2783204">
                  <a:moveTo>
                    <a:pt x="722521" y="2742975"/>
                  </a:moveTo>
                  <a:lnTo>
                    <a:pt x="626335" y="2742975"/>
                  </a:lnTo>
                  <a:lnTo>
                    <a:pt x="634257" y="2742285"/>
                  </a:lnTo>
                  <a:lnTo>
                    <a:pt x="644553" y="2741622"/>
                  </a:lnTo>
                  <a:lnTo>
                    <a:pt x="654353" y="2739634"/>
                  </a:lnTo>
                  <a:lnTo>
                    <a:pt x="685050" y="2716886"/>
                  </a:lnTo>
                  <a:lnTo>
                    <a:pt x="689026" y="2698112"/>
                  </a:lnTo>
                  <a:lnTo>
                    <a:pt x="688363" y="2690189"/>
                  </a:lnTo>
                  <a:lnTo>
                    <a:pt x="665176" y="2657695"/>
                  </a:lnTo>
                  <a:lnTo>
                    <a:pt x="627329" y="2637457"/>
                  </a:lnTo>
                  <a:lnTo>
                    <a:pt x="609386" y="2631521"/>
                  </a:lnTo>
                  <a:lnTo>
                    <a:pt x="600912" y="2627876"/>
                  </a:lnTo>
                  <a:lnTo>
                    <a:pt x="592768" y="2623569"/>
                  </a:lnTo>
                  <a:lnTo>
                    <a:pt x="584790" y="2618600"/>
                  </a:lnTo>
                  <a:lnTo>
                    <a:pt x="577171" y="2613989"/>
                  </a:lnTo>
                  <a:lnTo>
                    <a:pt x="550339" y="2574205"/>
                  </a:lnTo>
                  <a:lnTo>
                    <a:pt x="547689" y="2553223"/>
                  </a:lnTo>
                  <a:lnTo>
                    <a:pt x="548076" y="2542925"/>
                  </a:lnTo>
                  <a:lnTo>
                    <a:pt x="561105" y="2507006"/>
                  </a:lnTo>
                  <a:lnTo>
                    <a:pt x="595391" y="2482103"/>
                  </a:lnTo>
                  <a:lnTo>
                    <a:pt x="637628" y="2474014"/>
                  </a:lnTo>
                  <a:lnTo>
                    <a:pt x="646627" y="2473710"/>
                  </a:lnTo>
                  <a:lnTo>
                    <a:pt x="662528" y="2473710"/>
                  </a:lnTo>
                  <a:lnTo>
                    <a:pt x="671362" y="2475478"/>
                  </a:lnTo>
                  <a:lnTo>
                    <a:pt x="678429" y="2477245"/>
                  </a:lnTo>
                  <a:lnTo>
                    <a:pt x="696097" y="2480779"/>
                  </a:lnTo>
                  <a:lnTo>
                    <a:pt x="703164" y="2482547"/>
                  </a:lnTo>
                  <a:lnTo>
                    <a:pt x="717298" y="2489614"/>
                  </a:lnTo>
                  <a:lnTo>
                    <a:pt x="722599" y="2493148"/>
                  </a:lnTo>
                  <a:lnTo>
                    <a:pt x="726132" y="2498448"/>
                  </a:lnTo>
                  <a:lnTo>
                    <a:pt x="726132" y="2505515"/>
                  </a:lnTo>
                  <a:lnTo>
                    <a:pt x="724365" y="2509049"/>
                  </a:lnTo>
                  <a:lnTo>
                    <a:pt x="724365" y="2512581"/>
                  </a:lnTo>
                  <a:lnTo>
                    <a:pt x="648396" y="2512581"/>
                  </a:lnTo>
                  <a:lnTo>
                    <a:pt x="638099" y="2512968"/>
                  </a:lnTo>
                  <a:lnTo>
                    <a:pt x="597602" y="2532902"/>
                  </a:lnTo>
                  <a:lnTo>
                    <a:pt x="593627" y="2549688"/>
                  </a:lnTo>
                  <a:lnTo>
                    <a:pt x="594289" y="2556535"/>
                  </a:lnTo>
                  <a:lnTo>
                    <a:pt x="624102" y="2587346"/>
                  </a:lnTo>
                  <a:lnTo>
                    <a:pt x="630728" y="2590328"/>
                  </a:lnTo>
                  <a:lnTo>
                    <a:pt x="638705" y="2594275"/>
                  </a:lnTo>
                  <a:lnTo>
                    <a:pt x="646849" y="2598057"/>
                  </a:lnTo>
                  <a:lnTo>
                    <a:pt x="655323" y="2601509"/>
                  </a:lnTo>
                  <a:lnTo>
                    <a:pt x="664295" y="2604463"/>
                  </a:lnTo>
                  <a:lnTo>
                    <a:pt x="673266" y="2607721"/>
                  </a:lnTo>
                  <a:lnTo>
                    <a:pt x="712438" y="2634943"/>
                  </a:lnTo>
                  <a:lnTo>
                    <a:pt x="731624" y="2670835"/>
                  </a:lnTo>
                  <a:lnTo>
                    <a:pt x="734743" y="2691928"/>
                  </a:lnTo>
                  <a:lnTo>
                    <a:pt x="733556" y="2713020"/>
                  </a:lnTo>
                  <a:lnTo>
                    <a:pt x="727897" y="2733450"/>
                  </a:lnTo>
                  <a:lnTo>
                    <a:pt x="723590" y="2741347"/>
                  </a:lnTo>
                  <a:lnTo>
                    <a:pt x="722521" y="2742975"/>
                  </a:lnTo>
                  <a:close/>
                </a:path>
                <a:path w="1868169" h="2783204">
                  <a:moveTo>
                    <a:pt x="710231" y="2526719"/>
                  </a:moveTo>
                  <a:lnTo>
                    <a:pt x="703165" y="2526719"/>
                  </a:lnTo>
                  <a:lnTo>
                    <a:pt x="697864" y="2524952"/>
                  </a:lnTo>
                  <a:lnTo>
                    <a:pt x="687264" y="2519650"/>
                  </a:lnTo>
                  <a:lnTo>
                    <a:pt x="671362" y="2514348"/>
                  </a:lnTo>
                  <a:lnTo>
                    <a:pt x="664297" y="2512581"/>
                  </a:lnTo>
                  <a:lnTo>
                    <a:pt x="724365" y="2512581"/>
                  </a:lnTo>
                  <a:lnTo>
                    <a:pt x="724365" y="2514350"/>
                  </a:lnTo>
                  <a:lnTo>
                    <a:pt x="720832" y="2517884"/>
                  </a:lnTo>
                  <a:lnTo>
                    <a:pt x="720832" y="2521418"/>
                  </a:lnTo>
                  <a:lnTo>
                    <a:pt x="717298" y="2523184"/>
                  </a:lnTo>
                  <a:lnTo>
                    <a:pt x="715531" y="2524952"/>
                  </a:lnTo>
                  <a:lnTo>
                    <a:pt x="710231" y="2526719"/>
                  </a:lnTo>
                  <a:close/>
                </a:path>
                <a:path w="1868169" h="2783204">
                  <a:moveTo>
                    <a:pt x="636026" y="2782925"/>
                  </a:moveTo>
                  <a:lnTo>
                    <a:pt x="597157" y="2777624"/>
                  </a:lnTo>
                  <a:lnTo>
                    <a:pt x="567123" y="2765255"/>
                  </a:lnTo>
                  <a:lnTo>
                    <a:pt x="560056" y="2761722"/>
                  </a:lnTo>
                  <a:lnTo>
                    <a:pt x="552990" y="2756420"/>
                  </a:lnTo>
                  <a:lnTo>
                    <a:pt x="547689" y="2749353"/>
                  </a:lnTo>
                  <a:lnTo>
                    <a:pt x="544156" y="2745819"/>
                  </a:lnTo>
                  <a:lnTo>
                    <a:pt x="540622" y="2738752"/>
                  </a:lnTo>
                  <a:lnTo>
                    <a:pt x="540624" y="2728149"/>
                  </a:lnTo>
                  <a:lnTo>
                    <a:pt x="542390" y="2726383"/>
                  </a:lnTo>
                  <a:lnTo>
                    <a:pt x="542390" y="2722849"/>
                  </a:lnTo>
                  <a:lnTo>
                    <a:pt x="547689" y="2717548"/>
                  </a:lnTo>
                  <a:lnTo>
                    <a:pt x="551224" y="2715782"/>
                  </a:lnTo>
                  <a:lnTo>
                    <a:pt x="554756" y="2712246"/>
                  </a:lnTo>
                  <a:lnTo>
                    <a:pt x="563590" y="2712246"/>
                  </a:lnTo>
                  <a:lnTo>
                    <a:pt x="567123" y="2714014"/>
                  </a:lnTo>
                  <a:lnTo>
                    <a:pt x="574190" y="2721082"/>
                  </a:lnTo>
                  <a:lnTo>
                    <a:pt x="584793" y="2728151"/>
                  </a:lnTo>
                  <a:lnTo>
                    <a:pt x="591858" y="2731684"/>
                  </a:lnTo>
                  <a:lnTo>
                    <a:pt x="597157" y="2735217"/>
                  </a:lnTo>
                  <a:lnTo>
                    <a:pt x="604228" y="2738752"/>
                  </a:lnTo>
                  <a:lnTo>
                    <a:pt x="611153" y="2741042"/>
                  </a:lnTo>
                  <a:lnTo>
                    <a:pt x="618579" y="2742505"/>
                  </a:lnTo>
                  <a:lnTo>
                    <a:pt x="626335" y="2742975"/>
                  </a:lnTo>
                  <a:lnTo>
                    <a:pt x="722521" y="2742975"/>
                  </a:lnTo>
                  <a:lnTo>
                    <a:pt x="718621" y="2748912"/>
                  </a:lnTo>
                  <a:lnTo>
                    <a:pt x="682844" y="2774642"/>
                  </a:lnTo>
                  <a:lnTo>
                    <a:pt x="645577" y="2782594"/>
                  </a:lnTo>
                  <a:lnTo>
                    <a:pt x="636026" y="2782925"/>
                  </a:lnTo>
                  <a:close/>
                </a:path>
                <a:path w="1868169" h="2783204">
                  <a:moveTo>
                    <a:pt x="828601" y="2779831"/>
                  </a:moveTo>
                  <a:lnTo>
                    <a:pt x="820650" y="2778837"/>
                  </a:lnTo>
                  <a:lnTo>
                    <a:pt x="812700" y="2775855"/>
                  </a:lnTo>
                  <a:lnTo>
                    <a:pt x="809165" y="2774088"/>
                  </a:lnTo>
                  <a:lnTo>
                    <a:pt x="805633" y="2770555"/>
                  </a:lnTo>
                  <a:lnTo>
                    <a:pt x="805634" y="2486077"/>
                  </a:lnTo>
                  <a:lnTo>
                    <a:pt x="807401" y="2480777"/>
                  </a:lnTo>
                  <a:lnTo>
                    <a:pt x="814467" y="2477243"/>
                  </a:lnTo>
                  <a:lnTo>
                    <a:pt x="819768" y="2475475"/>
                  </a:lnTo>
                  <a:lnTo>
                    <a:pt x="906339" y="2475475"/>
                  </a:lnTo>
                  <a:lnTo>
                    <a:pt x="951363" y="2483758"/>
                  </a:lnTo>
                  <a:lnTo>
                    <a:pt x="985180" y="2509490"/>
                  </a:lnTo>
                  <a:lnTo>
                    <a:pt x="989073" y="2516117"/>
                  </a:lnTo>
                  <a:lnTo>
                    <a:pt x="895737" y="2516117"/>
                  </a:lnTo>
                  <a:lnTo>
                    <a:pt x="851568" y="2517884"/>
                  </a:lnTo>
                  <a:lnTo>
                    <a:pt x="851568" y="2615066"/>
                  </a:lnTo>
                  <a:lnTo>
                    <a:pt x="991944" y="2615066"/>
                  </a:lnTo>
                  <a:lnTo>
                    <a:pt x="988602" y="2621192"/>
                  </a:lnTo>
                  <a:lnTo>
                    <a:pt x="957353" y="2650844"/>
                  </a:lnTo>
                  <a:lnTo>
                    <a:pt x="913847" y="2662440"/>
                  </a:lnTo>
                  <a:lnTo>
                    <a:pt x="904571" y="2662772"/>
                  </a:lnTo>
                  <a:lnTo>
                    <a:pt x="851568" y="2662772"/>
                  </a:lnTo>
                  <a:lnTo>
                    <a:pt x="851567" y="2770555"/>
                  </a:lnTo>
                  <a:lnTo>
                    <a:pt x="848032" y="2774089"/>
                  </a:lnTo>
                  <a:lnTo>
                    <a:pt x="844502" y="2775855"/>
                  </a:lnTo>
                  <a:lnTo>
                    <a:pt x="836551" y="2778837"/>
                  </a:lnTo>
                  <a:lnTo>
                    <a:pt x="828601" y="2779831"/>
                  </a:lnTo>
                  <a:close/>
                </a:path>
                <a:path w="1868169" h="2783204">
                  <a:moveTo>
                    <a:pt x="991944" y="2615066"/>
                  </a:moveTo>
                  <a:lnTo>
                    <a:pt x="895737" y="2615066"/>
                  </a:lnTo>
                  <a:lnTo>
                    <a:pt x="904681" y="2614127"/>
                  </a:lnTo>
                  <a:lnTo>
                    <a:pt x="912963" y="2611532"/>
                  </a:lnTo>
                  <a:lnTo>
                    <a:pt x="939962" y="2576855"/>
                  </a:lnTo>
                  <a:lnTo>
                    <a:pt x="939962" y="2552559"/>
                  </a:lnTo>
                  <a:lnTo>
                    <a:pt x="937698" y="2543062"/>
                  </a:lnTo>
                  <a:lnTo>
                    <a:pt x="904681" y="2516779"/>
                  </a:lnTo>
                  <a:lnTo>
                    <a:pt x="895737" y="2516117"/>
                  </a:lnTo>
                  <a:lnTo>
                    <a:pt x="989073" y="2516117"/>
                  </a:lnTo>
                  <a:lnTo>
                    <a:pt x="999617" y="2556755"/>
                  </a:lnTo>
                  <a:lnTo>
                    <a:pt x="999976" y="2567357"/>
                  </a:lnTo>
                  <a:lnTo>
                    <a:pt x="999976" y="2570890"/>
                  </a:lnTo>
                  <a:lnTo>
                    <a:pt x="999617" y="2581492"/>
                  </a:lnTo>
                  <a:lnTo>
                    <a:pt x="998430" y="2592093"/>
                  </a:lnTo>
                  <a:lnTo>
                    <a:pt x="996249" y="2602697"/>
                  </a:lnTo>
                  <a:lnTo>
                    <a:pt x="992909" y="2613296"/>
                  </a:lnTo>
                  <a:lnTo>
                    <a:pt x="991944" y="2615066"/>
                  </a:lnTo>
                  <a:close/>
                </a:path>
                <a:path w="1868169" h="2783204">
                  <a:moveTo>
                    <a:pt x="1091845" y="2779831"/>
                  </a:moveTo>
                  <a:lnTo>
                    <a:pt x="1083895" y="2778837"/>
                  </a:lnTo>
                  <a:lnTo>
                    <a:pt x="1075945" y="2775855"/>
                  </a:lnTo>
                  <a:lnTo>
                    <a:pt x="1072410" y="2774088"/>
                  </a:lnTo>
                  <a:lnTo>
                    <a:pt x="1068878" y="2770555"/>
                  </a:lnTo>
                  <a:lnTo>
                    <a:pt x="1068879" y="2486078"/>
                  </a:lnTo>
                  <a:lnTo>
                    <a:pt x="1072414" y="2482544"/>
                  </a:lnTo>
                  <a:lnTo>
                    <a:pt x="1075945" y="2480778"/>
                  </a:lnTo>
                  <a:lnTo>
                    <a:pt x="1083895" y="2478790"/>
                  </a:lnTo>
                  <a:lnTo>
                    <a:pt x="1091845" y="2478128"/>
                  </a:lnTo>
                  <a:lnTo>
                    <a:pt x="1099796" y="2478790"/>
                  </a:lnTo>
                  <a:lnTo>
                    <a:pt x="1107746" y="2480778"/>
                  </a:lnTo>
                  <a:lnTo>
                    <a:pt x="1111281" y="2482545"/>
                  </a:lnTo>
                  <a:lnTo>
                    <a:pt x="1114813" y="2486078"/>
                  </a:lnTo>
                  <a:lnTo>
                    <a:pt x="1114811" y="2770555"/>
                  </a:lnTo>
                  <a:lnTo>
                    <a:pt x="1111277" y="2774089"/>
                  </a:lnTo>
                  <a:lnTo>
                    <a:pt x="1107746" y="2775855"/>
                  </a:lnTo>
                  <a:lnTo>
                    <a:pt x="1099796" y="2778837"/>
                  </a:lnTo>
                  <a:lnTo>
                    <a:pt x="1091845" y="2779831"/>
                  </a:lnTo>
                  <a:close/>
                </a:path>
                <a:path w="1868169" h="2783204">
                  <a:moveTo>
                    <a:pt x="1378058" y="2517884"/>
                  </a:moveTo>
                  <a:lnTo>
                    <a:pt x="1189016" y="2517884"/>
                  </a:lnTo>
                  <a:lnTo>
                    <a:pt x="1183717" y="2516117"/>
                  </a:lnTo>
                  <a:lnTo>
                    <a:pt x="1181949" y="2512583"/>
                  </a:lnTo>
                  <a:lnTo>
                    <a:pt x="1178968" y="2505681"/>
                  </a:lnTo>
                  <a:lnTo>
                    <a:pt x="1177974" y="2498447"/>
                  </a:lnTo>
                  <a:lnTo>
                    <a:pt x="1178968" y="2491214"/>
                  </a:lnTo>
                  <a:lnTo>
                    <a:pt x="1181949" y="2484312"/>
                  </a:lnTo>
                  <a:lnTo>
                    <a:pt x="1183715" y="2479012"/>
                  </a:lnTo>
                  <a:lnTo>
                    <a:pt x="1187249" y="2477244"/>
                  </a:lnTo>
                  <a:lnTo>
                    <a:pt x="1378056" y="2477246"/>
                  </a:lnTo>
                  <a:lnTo>
                    <a:pt x="1381590" y="2480780"/>
                  </a:lnTo>
                  <a:lnTo>
                    <a:pt x="1385123" y="2487847"/>
                  </a:lnTo>
                  <a:lnTo>
                    <a:pt x="1386890" y="2493148"/>
                  </a:lnTo>
                  <a:lnTo>
                    <a:pt x="1386890" y="2501982"/>
                  </a:lnTo>
                  <a:lnTo>
                    <a:pt x="1385124" y="2507283"/>
                  </a:lnTo>
                  <a:lnTo>
                    <a:pt x="1383357" y="2510817"/>
                  </a:lnTo>
                  <a:lnTo>
                    <a:pt x="1381591" y="2516117"/>
                  </a:lnTo>
                  <a:lnTo>
                    <a:pt x="1378058" y="2517884"/>
                  </a:lnTo>
                  <a:close/>
                </a:path>
                <a:path w="1868169" h="2783204">
                  <a:moveTo>
                    <a:pt x="1282653" y="2779833"/>
                  </a:moveTo>
                  <a:lnTo>
                    <a:pt x="1274703" y="2778839"/>
                  </a:lnTo>
                  <a:lnTo>
                    <a:pt x="1266752" y="2775857"/>
                  </a:lnTo>
                  <a:lnTo>
                    <a:pt x="1263218" y="2774090"/>
                  </a:lnTo>
                  <a:lnTo>
                    <a:pt x="1259686" y="2770557"/>
                  </a:lnTo>
                  <a:lnTo>
                    <a:pt x="1259686" y="2517884"/>
                  </a:lnTo>
                  <a:lnTo>
                    <a:pt x="1305621" y="2517884"/>
                  </a:lnTo>
                  <a:lnTo>
                    <a:pt x="1305619" y="2770557"/>
                  </a:lnTo>
                  <a:lnTo>
                    <a:pt x="1302085" y="2774091"/>
                  </a:lnTo>
                  <a:lnTo>
                    <a:pt x="1298554" y="2775857"/>
                  </a:lnTo>
                  <a:lnTo>
                    <a:pt x="1290604" y="2778839"/>
                  </a:lnTo>
                  <a:lnTo>
                    <a:pt x="1282653" y="2779833"/>
                  </a:lnTo>
                  <a:close/>
                </a:path>
                <a:path w="1868169" h="2783204">
                  <a:moveTo>
                    <a:pt x="1438127" y="2779391"/>
                  </a:moveTo>
                  <a:lnTo>
                    <a:pt x="1429299" y="2779391"/>
                  </a:lnTo>
                  <a:lnTo>
                    <a:pt x="1427532" y="2777623"/>
                  </a:lnTo>
                  <a:lnTo>
                    <a:pt x="1420465" y="2777623"/>
                  </a:lnTo>
                  <a:lnTo>
                    <a:pt x="1418695" y="2775855"/>
                  </a:lnTo>
                  <a:lnTo>
                    <a:pt x="1411631" y="2772322"/>
                  </a:lnTo>
                  <a:lnTo>
                    <a:pt x="1406330" y="2767022"/>
                  </a:lnTo>
                  <a:lnTo>
                    <a:pt x="1406330" y="2758187"/>
                  </a:lnTo>
                  <a:lnTo>
                    <a:pt x="1491133" y="2489612"/>
                  </a:lnTo>
                  <a:lnTo>
                    <a:pt x="1492901" y="2484310"/>
                  </a:lnTo>
                  <a:lnTo>
                    <a:pt x="1496437" y="2480776"/>
                  </a:lnTo>
                  <a:lnTo>
                    <a:pt x="1507039" y="2477243"/>
                  </a:lnTo>
                  <a:lnTo>
                    <a:pt x="1514099" y="2475476"/>
                  </a:lnTo>
                  <a:lnTo>
                    <a:pt x="1524701" y="2475476"/>
                  </a:lnTo>
                  <a:lnTo>
                    <a:pt x="1562174" y="2535553"/>
                  </a:lnTo>
                  <a:lnTo>
                    <a:pt x="1517630" y="2535553"/>
                  </a:lnTo>
                  <a:lnTo>
                    <a:pt x="1475228" y="2676908"/>
                  </a:lnTo>
                  <a:lnTo>
                    <a:pt x="1606808" y="2676908"/>
                  </a:lnTo>
                  <a:lnTo>
                    <a:pt x="1617966" y="2712247"/>
                  </a:lnTo>
                  <a:lnTo>
                    <a:pt x="1464629" y="2712247"/>
                  </a:lnTo>
                  <a:lnTo>
                    <a:pt x="1446961" y="2770555"/>
                  </a:lnTo>
                  <a:lnTo>
                    <a:pt x="1446961" y="2774089"/>
                  </a:lnTo>
                  <a:lnTo>
                    <a:pt x="1445191" y="2775857"/>
                  </a:lnTo>
                  <a:lnTo>
                    <a:pt x="1438127" y="2779391"/>
                  </a:lnTo>
                  <a:close/>
                </a:path>
                <a:path w="1868169" h="2783204">
                  <a:moveTo>
                    <a:pt x="1606808" y="2676908"/>
                  </a:moveTo>
                  <a:lnTo>
                    <a:pt x="1560031" y="2676908"/>
                  </a:lnTo>
                  <a:lnTo>
                    <a:pt x="1517630" y="2535553"/>
                  </a:lnTo>
                  <a:lnTo>
                    <a:pt x="1562174" y="2535553"/>
                  </a:lnTo>
                  <a:lnTo>
                    <a:pt x="1606808" y="2676908"/>
                  </a:lnTo>
                  <a:close/>
                </a:path>
                <a:path w="1868169" h="2783204">
                  <a:moveTo>
                    <a:pt x="1609504" y="2779391"/>
                  </a:moveTo>
                  <a:lnTo>
                    <a:pt x="1597136" y="2779391"/>
                  </a:lnTo>
                  <a:lnTo>
                    <a:pt x="1593603" y="2777623"/>
                  </a:lnTo>
                  <a:lnTo>
                    <a:pt x="1590070" y="2774089"/>
                  </a:lnTo>
                  <a:lnTo>
                    <a:pt x="1588302" y="2770555"/>
                  </a:lnTo>
                  <a:lnTo>
                    <a:pt x="1570634" y="2712247"/>
                  </a:lnTo>
                  <a:lnTo>
                    <a:pt x="1617966" y="2712247"/>
                  </a:lnTo>
                  <a:lnTo>
                    <a:pt x="1632471" y="2758187"/>
                  </a:lnTo>
                  <a:lnTo>
                    <a:pt x="1632471" y="2765254"/>
                  </a:lnTo>
                  <a:lnTo>
                    <a:pt x="1627172" y="2770555"/>
                  </a:lnTo>
                  <a:lnTo>
                    <a:pt x="1623639" y="2772322"/>
                  </a:lnTo>
                  <a:lnTo>
                    <a:pt x="1620101" y="2775857"/>
                  </a:lnTo>
                  <a:lnTo>
                    <a:pt x="1616571" y="2777623"/>
                  </a:lnTo>
                  <a:lnTo>
                    <a:pt x="1613037" y="2777623"/>
                  </a:lnTo>
                  <a:lnTo>
                    <a:pt x="1609504" y="2779391"/>
                  </a:lnTo>
                  <a:close/>
                </a:path>
                <a:path w="1868169" h="2783204">
                  <a:moveTo>
                    <a:pt x="1858612" y="2779391"/>
                  </a:moveTo>
                  <a:lnTo>
                    <a:pt x="1853312" y="2779391"/>
                  </a:lnTo>
                  <a:lnTo>
                    <a:pt x="1711972" y="2779389"/>
                  </a:lnTo>
                  <a:lnTo>
                    <a:pt x="1706671" y="2777623"/>
                  </a:lnTo>
                  <a:lnTo>
                    <a:pt x="1703138" y="2775855"/>
                  </a:lnTo>
                  <a:lnTo>
                    <a:pt x="1697839" y="2774089"/>
                  </a:lnTo>
                  <a:lnTo>
                    <a:pt x="1696071" y="2770555"/>
                  </a:lnTo>
                  <a:lnTo>
                    <a:pt x="1696073" y="2486078"/>
                  </a:lnTo>
                  <a:lnTo>
                    <a:pt x="1699607" y="2482544"/>
                  </a:lnTo>
                  <a:lnTo>
                    <a:pt x="1703138" y="2480778"/>
                  </a:lnTo>
                  <a:lnTo>
                    <a:pt x="1711088" y="2478790"/>
                  </a:lnTo>
                  <a:lnTo>
                    <a:pt x="1719039" y="2478128"/>
                  </a:lnTo>
                  <a:lnTo>
                    <a:pt x="1726989" y="2478790"/>
                  </a:lnTo>
                  <a:lnTo>
                    <a:pt x="1734939" y="2480778"/>
                  </a:lnTo>
                  <a:lnTo>
                    <a:pt x="1738474" y="2482545"/>
                  </a:lnTo>
                  <a:lnTo>
                    <a:pt x="1742006" y="2486078"/>
                  </a:lnTo>
                  <a:lnTo>
                    <a:pt x="1742006" y="2740518"/>
                  </a:lnTo>
                  <a:lnTo>
                    <a:pt x="1856845" y="2740518"/>
                  </a:lnTo>
                  <a:lnTo>
                    <a:pt x="1862144" y="2742286"/>
                  </a:lnTo>
                  <a:lnTo>
                    <a:pt x="1863911" y="2745819"/>
                  </a:lnTo>
                  <a:lnTo>
                    <a:pt x="1866893" y="2752445"/>
                  </a:lnTo>
                  <a:lnTo>
                    <a:pt x="1867887" y="2759071"/>
                  </a:lnTo>
                  <a:lnTo>
                    <a:pt x="1866893" y="2765697"/>
                  </a:lnTo>
                  <a:lnTo>
                    <a:pt x="1863911" y="2772323"/>
                  </a:lnTo>
                  <a:lnTo>
                    <a:pt x="1862146" y="2775857"/>
                  </a:lnTo>
                  <a:lnTo>
                    <a:pt x="1858612" y="2779391"/>
                  </a:lnTo>
                  <a:close/>
                </a:path>
              </a:pathLst>
            </a:custGeom>
            <a:solidFill>
              <a:srgbClr val="E3EB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045692" y="7194143"/>
              <a:ext cx="3083560" cy="2608580"/>
            </a:xfrm>
            <a:custGeom>
              <a:avLst/>
              <a:gdLst/>
              <a:ahLst/>
              <a:cxnLst/>
              <a:rect l="l" t="t" r="r" b="b"/>
              <a:pathLst>
                <a:path w="3083559" h="2608579">
                  <a:moveTo>
                    <a:pt x="507047" y="887006"/>
                  </a:moveTo>
                  <a:lnTo>
                    <a:pt x="0" y="887006"/>
                  </a:lnTo>
                  <a:lnTo>
                    <a:pt x="0" y="943546"/>
                  </a:lnTo>
                  <a:lnTo>
                    <a:pt x="507047" y="943546"/>
                  </a:lnTo>
                  <a:lnTo>
                    <a:pt x="507047" y="887006"/>
                  </a:lnTo>
                  <a:close/>
                </a:path>
                <a:path w="3083559" h="2608579">
                  <a:moveTo>
                    <a:pt x="507047" y="0"/>
                  </a:moveTo>
                  <a:lnTo>
                    <a:pt x="0" y="0"/>
                  </a:lnTo>
                  <a:lnTo>
                    <a:pt x="0" y="56540"/>
                  </a:lnTo>
                  <a:lnTo>
                    <a:pt x="507047" y="56540"/>
                  </a:lnTo>
                  <a:lnTo>
                    <a:pt x="507047" y="0"/>
                  </a:lnTo>
                  <a:close/>
                </a:path>
                <a:path w="3083559" h="2608579">
                  <a:moveTo>
                    <a:pt x="1355090" y="887006"/>
                  </a:moveTo>
                  <a:lnTo>
                    <a:pt x="848029" y="887006"/>
                  </a:lnTo>
                  <a:lnTo>
                    <a:pt x="848029" y="943546"/>
                  </a:lnTo>
                  <a:lnTo>
                    <a:pt x="1355090" y="943546"/>
                  </a:lnTo>
                  <a:lnTo>
                    <a:pt x="1355090" y="887006"/>
                  </a:lnTo>
                  <a:close/>
                </a:path>
                <a:path w="3083559" h="2608579">
                  <a:moveTo>
                    <a:pt x="1355090" y="0"/>
                  </a:moveTo>
                  <a:lnTo>
                    <a:pt x="848029" y="0"/>
                  </a:lnTo>
                  <a:lnTo>
                    <a:pt x="848029" y="56540"/>
                  </a:lnTo>
                  <a:lnTo>
                    <a:pt x="1355090" y="56540"/>
                  </a:lnTo>
                  <a:lnTo>
                    <a:pt x="1355090" y="0"/>
                  </a:lnTo>
                  <a:close/>
                </a:path>
                <a:path w="3083559" h="2608579">
                  <a:moveTo>
                    <a:pt x="1443418" y="2471953"/>
                  </a:moveTo>
                  <a:lnTo>
                    <a:pt x="1348016" y="2471953"/>
                  </a:lnTo>
                  <a:lnTo>
                    <a:pt x="1348016" y="2607995"/>
                  </a:lnTo>
                  <a:lnTo>
                    <a:pt x="1443418" y="2607995"/>
                  </a:lnTo>
                  <a:lnTo>
                    <a:pt x="1443418" y="2471953"/>
                  </a:lnTo>
                  <a:close/>
                </a:path>
                <a:path w="3083559" h="2608579">
                  <a:moveTo>
                    <a:pt x="1734934" y="2471953"/>
                  </a:moveTo>
                  <a:lnTo>
                    <a:pt x="1639531" y="2471953"/>
                  </a:lnTo>
                  <a:lnTo>
                    <a:pt x="1639531" y="2607995"/>
                  </a:lnTo>
                  <a:lnTo>
                    <a:pt x="1734934" y="2607995"/>
                  </a:lnTo>
                  <a:lnTo>
                    <a:pt x="1734934" y="2471953"/>
                  </a:lnTo>
                  <a:close/>
                </a:path>
                <a:path w="3083559" h="2608579">
                  <a:moveTo>
                    <a:pt x="2234920" y="887006"/>
                  </a:moveTo>
                  <a:lnTo>
                    <a:pt x="1727873" y="887006"/>
                  </a:lnTo>
                  <a:lnTo>
                    <a:pt x="1727873" y="943546"/>
                  </a:lnTo>
                  <a:lnTo>
                    <a:pt x="2234920" y="943546"/>
                  </a:lnTo>
                  <a:lnTo>
                    <a:pt x="2234920" y="887006"/>
                  </a:lnTo>
                  <a:close/>
                </a:path>
                <a:path w="3083559" h="2608579">
                  <a:moveTo>
                    <a:pt x="2234920" y="0"/>
                  </a:moveTo>
                  <a:lnTo>
                    <a:pt x="1727873" y="0"/>
                  </a:lnTo>
                  <a:lnTo>
                    <a:pt x="1727873" y="56540"/>
                  </a:lnTo>
                  <a:lnTo>
                    <a:pt x="2234920" y="56540"/>
                  </a:lnTo>
                  <a:lnTo>
                    <a:pt x="2234920" y="0"/>
                  </a:lnTo>
                  <a:close/>
                </a:path>
                <a:path w="3083559" h="2608579">
                  <a:moveTo>
                    <a:pt x="3082963" y="887006"/>
                  </a:moveTo>
                  <a:lnTo>
                    <a:pt x="2575903" y="887006"/>
                  </a:lnTo>
                  <a:lnTo>
                    <a:pt x="2575903" y="943546"/>
                  </a:lnTo>
                  <a:lnTo>
                    <a:pt x="3082963" y="943546"/>
                  </a:lnTo>
                  <a:lnTo>
                    <a:pt x="3082963" y="887006"/>
                  </a:lnTo>
                  <a:close/>
                </a:path>
                <a:path w="3083559" h="2608579">
                  <a:moveTo>
                    <a:pt x="3082963" y="0"/>
                  </a:moveTo>
                  <a:lnTo>
                    <a:pt x="2575903" y="0"/>
                  </a:lnTo>
                  <a:lnTo>
                    <a:pt x="2575903" y="56540"/>
                  </a:lnTo>
                  <a:lnTo>
                    <a:pt x="3082963" y="56540"/>
                  </a:lnTo>
                  <a:lnTo>
                    <a:pt x="3082963" y="0"/>
                  </a:lnTo>
                  <a:close/>
                </a:path>
              </a:pathLst>
            </a:custGeom>
            <a:solidFill>
              <a:srgbClr val="5B91C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332" y="4284393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332" y="6237018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332" y="8189643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5695" y="225617"/>
            <a:ext cx="741870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400">
                <a:solidFill>
                  <a:srgbClr val="583C8F"/>
                </a:solidFill>
              </a:rPr>
              <a:t>DATA</a:t>
            </a:r>
            <a:r>
              <a:rPr dirty="0" sz="4300" spc="-145">
                <a:solidFill>
                  <a:srgbClr val="583C8F"/>
                </a:solidFill>
              </a:rPr>
              <a:t> </a:t>
            </a:r>
            <a:r>
              <a:rPr dirty="0" sz="4300" spc="265">
                <a:solidFill>
                  <a:srgbClr val="583C8F"/>
                </a:solidFill>
              </a:rPr>
              <a:t>RETRIEVAL</a:t>
            </a:r>
            <a:r>
              <a:rPr dirty="0" sz="4300" spc="-145">
                <a:solidFill>
                  <a:srgbClr val="583C8F"/>
                </a:solidFill>
              </a:rPr>
              <a:t> </a:t>
            </a:r>
            <a:r>
              <a:rPr dirty="0" sz="4300" spc="325">
                <a:solidFill>
                  <a:srgbClr val="583C8F"/>
                </a:solidFill>
              </a:rPr>
              <a:t>QUERIES</a:t>
            </a:r>
            <a:endParaRPr sz="4300"/>
          </a:p>
        </p:txBody>
      </p:sp>
      <p:sp>
        <p:nvSpPr>
          <p:cNvPr id="15" name="object 15"/>
          <p:cNvSpPr txBox="1"/>
          <p:nvPr/>
        </p:nvSpPr>
        <p:spPr>
          <a:xfrm>
            <a:off x="375316" y="1130319"/>
            <a:ext cx="14221460" cy="8833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3705" marR="5080">
              <a:lnSpc>
                <a:spcPct val="116799"/>
              </a:lnSpc>
              <a:spcBef>
                <a:spcPts val="100"/>
              </a:spcBef>
            </a:pPr>
            <a:r>
              <a:rPr dirty="0" sz="2300" spc="-45">
                <a:latin typeface="Verdana"/>
                <a:cs typeface="Verdana"/>
              </a:rPr>
              <a:t>Data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retrieval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queries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55">
                <a:latin typeface="Verdana"/>
                <a:cs typeface="Verdana"/>
              </a:rPr>
              <a:t>are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50">
                <a:latin typeface="Verdana"/>
                <a:cs typeface="Verdana"/>
              </a:rPr>
              <a:t>SQL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35">
                <a:latin typeface="Verdana"/>
                <a:cs typeface="Verdana"/>
              </a:rPr>
              <a:t>statements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used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30">
                <a:latin typeface="Verdana"/>
                <a:cs typeface="Verdana"/>
              </a:rPr>
              <a:t>to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30">
                <a:latin typeface="Verdana"/>
                <a:cs typeface="Verdana"/>
              </a:rPr>
              <a:t>extract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20">
                <a:latin typeface="Verdana"/>
                <a:cs typeface="Verdana"/>
              </a:rPr>
              <a:t>specific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information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10">
                <a:latin typeface="Verdana"/>
                <a:cs typeface="Verdana"/>
              </a:rPr>
              <a:t>from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100">
                <a:latin typeface="Verdana"/>
                <a:cs typeface="Verdana"/>
              </a:rPr>
              <a:t>a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55">
                <a:latin typeface="Verdana"/>
                <a:cs typeface="Verdana"/>
              </a:rPr>
              <a:t>database. </a:t>
            </a:r>
            <a:r>
              <a:rPr dirty="0" sz="2300" spc="-50">
                <a:latin typeface="Verdana"/>
                <a:cs typeface="Verdana"/>
              </a:rPr>
              <a:t> These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queries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0">
                <a:latin typeface="Verdana"/>
                <a:cs typeface="Verdana"/>
              </a:rPr>
              <a:t>enable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45">
                <a:latin typeface="Verdana"/>
                <a:cs typeface="Verdana"/>
              </a:rPr>
              <a:t>users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30">
                <a:latin typeface="Verdana"/>
                <a:cs typeface="Verdana"/>
              </a:rPr>
              <a:t>to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30">
                <a:latin typeface="Verdana"/>
                <a:cs typeface="Verdana"/>
              </a:rPr>
              <a:t>retrieve</a:t>
            </a:r>
            <a:r>
              <a:rPr dirty="0" sz="2300" spc="-235">
                <a:latin typeface="Verdana"/>
                <a:cs typeface="Verdana"/>
              </a:rPr>
              <a:t> </a:t>
            </a:r>
            <a:r>
              <a:rPr dirty="0" sz="2300" spc="-30">
                <a:latin typeface="Verdana"/>
                <a:cs typeface="Verdana"/>
              </a:rPr>
              <a:t>data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0">
                <a:latin typeface="Verdana"/>
                <a:cs typeface="Verdana"/>
              </a:rPr>
              <a:t>based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>
                <a:latin typeface="Verdana"/>
                <a:cs typeface="Verdana"/>
              </a:rPr>
              <a:t>on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35">
                <a:latin typeface="Verdana"/>
                <a:cs typeface="Verdana"/>
              </a:rPr>
              <a:t>various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40">
                <a:latin typeface="Verdana"/>
                <a:cs typeface="Verdana"/>
              </a:rPr>
              <a:t>criteria,</a:t>
            </a:r>
            <a:r>
              <a:rPr dirty="0" sz="2300" spc="-235">
                <a:latin typeface="Verdana"/>
                <a:cs typeface="Verdana"/>
              </a:rPr>
              <a:t> </a:t>
            </a:r>
            <a:r>
              <a:rPr dirty="0" sz="2300" spc="-10">
                <a:latin typeface="Verdana"/>
                <a:cs typeface="Verdana"/>
              </a:rPr>
              <a:t>such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75">
                <a:latin typeface="Verdana"/>
                <a:cs typeface="Verdana"/>
              </a:rPr>
              <a:t>as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20">
                <a:latin typeface="Verdana"/>
                <a:cs typeface="Verdana"/>
              </a:rPr>
              <a:t>specific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conditions, </a:t>
            </a:r>
            <a:r>
              <a:rPr dirty="0" sz="2300" spc="-10">
                <a:latin typeface="Verdana"/>
                <a:cs typeface="Verdana"/>
              </a:rPr>
              <a:t> </a:t>
            </a:r>
            <a:r>
              <a:rPr dirty="0" sz="2300" spc="-30">
                <a:latin typeface="Verdana"/>
                <a:cs typeface="Verdana"/>
              </a:rPr>
              <a:t>sorting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45">
                <a:latin typeface="Verdana"/>
                <a:cs typeface="Verdana"/>
              </a:rPr>
              <a:t>requirements,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>
                <a:latin typeface="Verdana"/>
                <a:cs typeface="Verdana"/>
              </a:rPr>
              <a:t>or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65">
                <a:latin typeface="Verdana"/>
                <a:cs typeface="Verdana"/>
              </a:rPr>
              <a:t>aggregation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0">
                <a:latin typeface="Verdana"/>
                <a:cs typeface="Verdana"/>
              </a:rPr>
              <a:t>functions.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50">
                <a:latin typeface="Verdana"/>
                <a:cs typeface="Verdana"/>
              </a:rPr>
              <a:t>These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queries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55">
                <a:latin typeface="Verdana"/>
                <a:cs typeface="Verdana"/>
              </a:rPr>
              <a:t>are</a:t>
            </a:r>
            <a:r>
              <a:rPr dirty="0" sz="2300" spc="-235">
                <a:latin typeface="Verdana"/>
                <a:cs typeface="Verdana"/>
              </a:rPr>
              <a:t> </a:t>
            </a:r>
            <a:r>
              <a:rPr dirty="0" sz="2300">
                <a:latin typeface="Verdana"/>
                <a:cs typeface="Verdana"/>
              </a:rPr>
              <a:t>crucial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25">
                <a:latin typeface="Verdana"/>
                <a:cs typeface="Verdana"/>
              </a:rPr>
              <a:t>for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obtaining</a:t>
            </a:r>
            <a:r>
              <a:rPr dirty="0" sz="2300" spc="-240">
                <a:latin typeface="Verdana"/>
                <a:cs typeface="Verdana"/>
              </a:rPr>
              <a:t> </a:t>
            </a:r>
            <a:r>
              <a:rPr dirty="0" sz="2300" spc="-45">
                <a:latin typeface="Verdana"/>
                <a:cs typeface="Verdana"/>
              </a:rPr>
              <a:t>meaningful </a:t>
            </a:r>
            <a:r>
              <a:rPr dirty="0" sz="2300" spc="-795">
                <a:latin typeface="Verdana"/>
                <a:cs typeface="Verdana"/>
              </a:rPr>
              <a:t> </a:t>
            </a:r>
            <a:r>
              <a:rPr dirty="0" sz="2300" spc="-40">
                <a:latin typeface="Verdana"/>
                <a:cs typeface="Verdana"/>
              </a:rPr>
              <a:t>insights</a:t>
            </a:r>
            <a:r>
              <a:rPr dirty="0" sz="2300" spc="-250">
                <a:latin typeface="Verdana"/>
                <a:cs typeface="Verdana"/>
              </a:rPr>
              <a:t> </a:t>
            </a:r>
            <a:r>
              <a:rPr dirty="0" sz="2300" spc="-25">
                <a:latin typeface="Verdana"/>
                <a:cs typeface="Verdana"/>
              </a:rPr>
              <a:t>and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information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10">
                <a:latin typeface="Verdana"/>
                <a:cs typeface="Verdana"/>
              </a:rPr>
              <a:t>from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15">
                <a:latin typeface="Verdana"/>
                <a:cs typeface="Verdana"/>
              </a:rPr>
              <a:t>the</a:t>
            </a:r>
            <a:r>
              <a:rPr dirty="0" sz="2300" spc="-245">
                <a:latin typeface="Verdana"/>
                <a:cs typeface="Verdana"/>
              </a:rPr>
              <a:t> </a:t>
            </a:r>
            <a:r>
              <a:rPr dirty="0" sz="2300" spc="-55">
                <a:latin typeface="Verdana"/>
                <a:cs typeface="Verdana"/>
              </a:rPr>
              <a:t>database.</a:t>
            </a:r>
            <a:endParaRPr sz="2300">
              <a:latin typeface="Verdana"/>
              <a:cs typeface="Verdana"/>
            </a:endParaRPr>
          </a:p>
          <a:p>
            <a:pPr marL="212725">
              <a:lnSpc>
                <a:spcPct val="100000"/>
              </a:lnSpc>
              <a:spcBef>
                <a:spcPts val="2285"/>
              </a:spcBef>
            </a:pPr>
            <a:r>
              <a:rPr dirty="0" sz="4300" spc="434" b="1">
                <a:solidFill>
                  <a:srgbClr val="583C8F"/>
                </a:solidFill>
                <a:latin typeface="Trebuchet MS"/>
                <a:cs typeface="Trebuchet MS"/>
              </a:rPr>
              <a:t>EXAMPLES</a:t>
            </a:r>
            <a:endParaRPr sz="4300">
              <a:latin typeface="Trebuchet MS"/>
              <a:cs typeface="Trebuchet MS"/>
            </a:endParaRPr>
          </a:p>
          <a:p>
            <a:pPr marL="419734">
              <a:lnSpc>
                <a:spcPct val="100000"/>
              </a:lnSpc>
              <a:spcBef>
                <a:spcPts val="3315"/>
              </a:spcBef>
            </a:pPr>
            <a:r>
              <a:rPr dirty="0" sz="2200" spc="-220" b="1">
                <a:latin typeface="Verdana"/>
                <a:cs typeface="Verdana"/>
              </a:rPr>
              <a:t>S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95" b="1">
                <a:latin typeface="Verdana"/>
                <a:cs typeface="Verdana"/>
              </a:rPr>
              <a:t>T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80" b="1">
                <a:latin typeface="Verdana"/>
                <a:cs typeface="Verdana"/>
              </a:rPr>
              <a:t>A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30" b="1">
                <a:latin typeface="Verdana"/>
                <a:cs typeface="Verdana"/>
              </a:rPr>
              <a:t>L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50" b="1">
                <a:latin typeface="Verdana"/>
                <a:cs typeface="Verdana"/>
              </a:rPr>
              <a:t>D</a:t>
            </a:r>
            <a:r>
              <a:rPr dirty="0" sz="2200" spc="-215" b="1">
                <a:latin typeface="Verdana"/>
                <a:cs typeface="Verdana"/>
              </a:rPr>
              <a:t>S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65" b="1">
                <a:latin typeface="Verdana"/>
                <a:cs typeface="Verdana"/>
              </a:rPr>
              <a:t>F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55" b="1">
                <a:latin typeface="Verdana"/>
                <a:cs typeface="Verdana"/>
              </a:rPr>
              <a:t>M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75" b="1">
                <a:latin typeface="Verdana"/>
                <a:cs typeface="Verdana"/>
              </a:rPr>
              <a:t>A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200" b="1">
                <a:latin typeface="Verdana"/>
                <a:cs typeface="Verdana"/>
              </a:rPr>
              <a:t>T</a:t>
            </a:r>
            <a:r>
              <a:rPr dirty="0" sz="2200" spc="-180" b="1">
                <a:latin typeface="Verdana"/>
                <a:cs typeface="Verdana"/>
              </a:rPr>
              <a:t>A</a:t>
            </a:r>
            <a:r>
              <a:rPr dirty="0" sz="2200" spc="-145" b="1">
                <a:latin typeface="Verdana"/>
                <a:cs typeface="Verdana"/>
              </a:rPr>
              <a:t>B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50" b="1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200" spc="-160">
                <a:latin typeface="Verdana"/>
                <a:cs typeface="Verdana"/>
              </a:rPr>
              <a:t>S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15">
                <a:latin typeface="Verdana"/>
                <a:cs typeface="Verdana"/>
              </a:rPr>
              <a:t>L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>
                <a:latin typeface="Verdana"/>
                <a:cs typeface="Verdana"/>
              </a:rPr>
              <a:t>C</a:t>
            </a:r>
            <a:r>
              <a:rPr dirty="0" sz="2200" spc="-70">
                <a:latin typeface="Verdana"/>
                <a:cs typeface="Verdana"/>
              </a:rPr>
              <a:t>T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60">
                <a:latin typeface="Verdana"/>
                <a:cs typeface="Verdana"/>
              </a:rPr>
              <a:t>*</a:t>
            </a:r>
            <a:endParaRPr sz="2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2200" spc="-25">
                <a:latin typeface="Verdana"/>
                <a:cs typeface="Verdana"/>
              </a:rPr>
              <a:t>F</a:t>
            </a:r>
            <a:r>
              <a:rPr dirty="0" sz="2200" spc="-80">
                <a:latin typeface="Verdana"/>
                <a:cs typeface="Verdana"/>
              </a:rPr>
              <a:t>R</a:t>
            </a:r>
            <a:r>
              <a:rPr dirty="0" sz="2200" spc="-10">
                <a:latin typeface="Verdana"/>
                <a:cs typeface="Verdana"/>
              </a:rPr>
              <a:t>O</a:t>
            </a:r>
            <a:r>
              <a:rPr dirty="0" sz="2200" spc="135">
                <a:latin typeface="Verdana"/>
                <a:cs typeface="Verdana"/>
              </a:rPr>
              <a:t>M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130">
                <a:latin typeface="Verdana"/>
                <a:cs typeface="Verdana"/>
              </a:rPr>
              <a:t>M</a:t>
            </a:r>
            <a:r>
              <a:rPr dirty="0" sz="2200" spc="-50">
                <a:latin typeface="Verdana"/>
                <a:cs typeface="Verdana"/>
              </a:rPr>
              <a:t>e</a:t>
            </a:r>
            <a:r>
              <a:rPr dirty="0" sz="2200" spc="40">
                <a:latin typeface="Verdana"/>
                <a:cs typeface="Verdana"/>
              </a:rPr>
              <a:t>d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70">
                <a:latin typeface="Verdana"/>
                <a:cs typeface="Verdana"/>
              </a:rPr>
              <a:t>c</a:t>
            </a:r>
            <a:r>
              <a:rPr dirty="0" sz="2200" spc="-100">
                <a:latin typeface="Verdana"/>
                <a:cs typeface="Verdana"/>
              </a:rPr>
              <a:t>a</a:t>
            </a:r>
            <a:r>
              <a:rPr dirty="0" sz="2200" spc="40">
                <a:latin typeface="Verdana"/>
                <a:cs typeface="Verdana"/>
              </a:rPr>
              <a:t>l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R</a:t>
            </a:r>
            <a:r>
              <a:rPr dirty="0" sz="2200" spc="-50">
                <a:latin typeface="Verdana"/>
                <a:cs typeface="Verdana"/>
              </a:rPr>
              <a:t>e</a:t>
            </a:r>
            <a:r>
              <a:rPr dirty="0" sz="2200" spc="70">
                <a:latin typeface="Verdana"/>
                <a:cs typeface="Verdana"/>
              </a:rPr>
              <a:t>c</a:t>
            </a:r>
            <a:r>
              <a:rPr dirty="0" sz="2200" spc="20">
                <a:latin typeface="Verdana"/>
                <a:cs typeface="Verdana"/>
              </a:rPr>
              <a:t>o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40">
                <a:latin typeface="Verdana"/>
                <a:cs typeface="Verdana"/>
              </a:rPr>
              <a:t>d</a:t>
            </a:r>
            <a:r>
              <a:rPr dirty="0" sz="2200" spc="-55">
                <a:latin typeface="Verdana"/>
                <a:cs typeface="Verdana"/>
              </a:rPr>
              <a:t>s</a:t>
            </a:r>
            <a:r>
              <a:rPr dirty="0" sz="2200" spc="-415">
                <a:latin typeface="Verdana"/>
                <a:cs typeface="Verdana"/>
              </a:rPr>
              <a:t>;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Verdana"/>
              <a:cs typeface="Verdana"/>
            </a:endParaRPr>
          </a:p>
          <a:p>
            <a:pPr marL="419734">
              <a:lnSpc>
                <a:spcPct val="100000"/>
              </a:lnSpc>
              <a:spcBef>
                <a:spcPts val="5"/>
              </a:spcBef>
            </a:pPr>
            <a:r>
              <a:rPr dirty="0" sz="2200" spc="-220" b="1">
                <a:latin typeface="Verdana"/>
                <a:cs typeface="Verdana"/>
              </a:rPr>
              <a:t>S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95" b="1">
                <a:latin typeface="Verdana"/>
                <a:cs typeface="Verdana"/>
              </a:rPr>
              <a:t>T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220" b="1">
                <a:latin typeface="Verdana"/>
                <a:cs typeface="Verdana"/>
              </a:rPr>
              <a:t>S</a:t>
            </a:r>
            <a:r>
              <a:rPr dirty="0" sz="2200" spc="-180" b="1">
                <a:latin typeface="Verdana"/>
                <a:cs typeface="Verdana"/>
              </a:rPr>
              <a:t>P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484" b="1">
                <a:latin typeface="Verdana"/>
                <a:cs typeface="Verdana"/>
              </a:rPr>
              <a:t>I</a:t>
            </a:r>
            <a:r>
              <a:rPr dirty="0" sz="2200" spc="-165" b="1">
                <a:latin typeface="Verdana"/>
                <a:cs typeface="Verdana"/>
              </a:rPr>
              <a:t>F</a:t>
            </a:r>
            <a:r>
              <a:rPr dirty="0" sz="2200" spc="-484" b="1">
                <a:latin typeface="Verdana"/>
                <a:cs typeface="Verdana"/>
              </a:rPr>
              <a:t>I</a:t>
            </a:r>
            <a:r>
              <a:rPr dirty="0" sz="2200" spc="-50" b="1">
                <a:latin typeface="Verdana"/>
                <a:cs typeface="Verdana"/>
              </a:rPr>
              <a:t>C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25" b="1">
                <a:latin typeface="Verdana"/>
                <a:cs typeface="Verdana"/>
              </a:rPr>
              <a:t>U</a:t>
            </a:r>
            <a:r>
              <a:rPr dirty="0" sz="2200" spc="-60" b="1">
                <a:latin typeface="Verdana"/>
                <a:cs typeface="Verdana"/>
              </a:rPr>
              <a:t>M</a:t>
            </a:r>
            <a:r>
              <a:rPr dirty="0" sz="2200" spc="-145" b="1">
                <a:latin typeface="Verdana"/>
                <a:cs typeface="Verdana"/>
              </a:rPr>
              <a:t>N</a:t>
            </a:r>
            <a:r>
              <a:rPr dirty="0" sz="2200" spc="-215" b="1">
                <a:latin typeface="Verdana"/>
                <a:cs typeface="Verdana"/>
              </a:rPr>
              <a:t>S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65" b="1">
                <a:latin typeface="Verdana"/>
                <a:cs typeface="Verdana"/>
              </a:rPr>
              <a:t>F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55" b="1">
                <a:latin typeface="Verdana"/>
                <a:cs typeface="Verdana"/>
              </a:rPr>
              <a:t>M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75" b="1">
                <a:latin typeface="Verdana"/>
                <a:cs typeface="Verdana"/>
              </a:rPr>
              <a:t>A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200" b="1">
                <a:latin typeface="Verdana"/>
                <a:cs typeface="Verdana"/>
              </a:rPr>
              <a:t>T</a:t>
            </a:r>
            <a:r>
              <a:rPr dirty="0" sz="2200" spc="-180" b="1">
                <a:latin typeface="Verdana"/>
                <a:cs typeface="Verdana"/>
              </a:rPr>
              <a:t>A</a:t>
            </a:r>
            <a:r>
              <a:rPr dirty="0" sz="2200" spc="-145" b="1">
                <a:latin typeface="Verdana"/>
                <a:cs typeface="Verdana"/>
              </a:rPr>
              <a:t>B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50" b="1">
                <a:latin typeface="Verdana"/>
                <a:cs typeface="Verdana"/>
              </a:rPr>
              <a:t>E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Verdana"/>
              <a:cs typeface="Verdana"/>
            </a:endParaRPr>
          </a:p>
          <a:p>
            <a:pPr marL="12700" marR="8668385">
              <a:lnSpc>
                <a:spcPct val="116500"/>
              </a:lnSpc>
            </a:pPr>
            <a:r>
              <a:rPr dirty="0" sz="2200" spc="-60">
                <a:latin typeface="Verdana"/>
                <a:cs typeface="Verdana"/>
              </a:rPr>
              <a:t>SELECT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60">
                <a:latin typeface="Verdana"/>
                <a:cs typeface="Verdana"/>
              </a:rPr>
              <a:t>*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15">
                <a:latin typeface="Verdana"/>
                <a:cs typeface="Verdana"/>
              </a:rPr>
              <a:t>Medication,</a:t>
            </a:r>
            <a:r>
              <a:rPr dirty="0" sz="2200" spc="-229">
                <a:latin typeface="Verdana"/>
                <a:cs typeface="Verdana"/>
              </a:rPr>
              <a:t> </a:t>
            </a:r>
            <a:r>
              <a:rPr dirty="0" sz="2200" spc="-85">
                <a:latin typeface="Verdana"/>
                <a:cs typeface="Verdana"/>
              </a:rPr>
              <a:t>Dosage,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20">
                <a:latin typeface="Verdana"/>
                <a:cs typeface="Verdana"/>
              </a:rPr>
              <a:t>Frequency </a:t>
            </a:r>
            <a:r>
              <a:rPr dirty="0" sz="2200" spc="-760">
                <a:latin typeface="Verdana"/>
                <a:cs typeface="Verdana"/>
              </a:rPr>
              <a:t> </a:t>
            </a:r>
            <a:r>
              <a:rPr dirty="0" sz="2200" spc="-25">
                <a:latin typeface="Verdana"/>
                <a:cs typeface="Verdana"/>
              </a:rPr>
              <a:t>F</a:t>
            </a:r>
            <a:r>
              <a:rPr dirty="0" sz="2200" spc="-80">
                <a:latin typeface="Verdana"/>
                <a:cs typeface="Verdana"/>
              </a:rPr>
              <a:t>R</a:t>
            </a:r>
            <a:r>
              <a:rPr dirty="0" sz="2200" spc="-10">
                <a:latin typeface="Verdana"/>
                <a:cs typeface="Verdana"/>
              </a:rPr>
              <a:t>O</a:t>
            </a:r>
            <a:r>
              <a:rPr dirty="0" sz="2200" spc="135">
                <a:latin typeface="Verdana"/>
                <a:cs typeface="Verdana"/>
              </a:rPr>
              <a:t>M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100">
                <a:latin typeface="Verdana"/>
                <a:cs typeface="Verdana"/>
              </a:rPr>
              <a:t>P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50">
                <a:latin typeface="Verdana"/>
                <a:cs typeface="Verdana"/>
              </a:rPr>
              <a:t>e</a:t>
            </a:r>
            <a:r>
              <a:rPr dirty="0" sz="2200" spc="-55">
                <a:latin typeface="Verdana"/>
                <a:cs typeface="Verdana"/>
              </a:rPr>
              <a:t>s</a:t>
            </a:r>
            <a:r>
              <a:rPr dirty="0" sz="2200" spc="70">
                <a:latin typeface="Verdana"/>
                <a:cs typeface="Verdana"/>
              </a:rPr>
              <a:t>c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40">
                <a:latin typeface="Verdana"/>
                <a:cs typeface="Verdana"/>
              </a:rPr>
              <a:t>p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20">
                <a:latin typeface="Verdana"/>
                <a:cs typeface="Verdana"/>
              </a:rPr>
              <a:t>o</a:t>
            </a:r>
            <a:r>
              <a:rPr dirty="0" sz="2200" spc="-30">
                <a:latin typeface="Verdana"/>
                <a:cs typeface="Verdana"/>
              </a:rPr>
              <a:t>n</a:t>
            </a:r>
            <a:r>
              <a:rPr dirty="0" sz="2200" spc="-55">
                <a:latin typeface="Verdana"/>
                <a:cs typeface="Verdana"/>
              </a:rPr>
              <a:t>s</a:t>
            </a:r>
            <a:r>
              <a:rPr dirty="0" sz="2200" spc="-415">
                <a:latin typeface="Verdana"/>
                <a:cs typeface="Verdana"/>
              </a:rPr>
              <a:t>;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Verdana"/>
              <a:cs typeface="Verdana"/>
            </a:endParaRPr>
          </a:p>
          <a:p>
            <a:pPr marL="419734">
              <a:lnSpc>
                <a:spcPct val="100000"/>
              </a:lnSpc>
            </a:pPr>
            <a:r>
              <a:rPr dirty="0" sz="2200" spc="-220" b="1">
                <a:latin typeface="Verdana"/>
                <a:cs typeface="Verdana"/>
              </a:rPr>
              <a:t>S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135" b="1">
                <a:latin typeface="Verdana"/>
                <a:cs typeface="Verdana"/>
              </a:rPr>
              <a:t>L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95" b="1">
                <a:latin typeface="Verdana"/>
                <a:cs typeface="Verdana"/>
              </a:rPr>
              <a:t>T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254" b="1">
                <a:latin typeface="Verdana"/>
                <a:cs typeface="Verdana"/>
              </a:rPr>
              <a:t>R</a:t>
            </a:r>
            <a:r>
              <a:rPr dirty="0" sz="2200" spc="-150" b="1">
                <a:latin typeface="Verdana"/>
                <a:cs typeface="Verdana"/>
              </a:rPr>
              <a:t>D</a:t>
            </a:r>
            <a:r>
              <a:rPr dirty="0" sz="2200" spc="-215" b="1">
                <a:latin typeface="Verdana"/>
                <a:cs typeface="Verdana"/>
              </a:rPr>
              <a:t>S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45" b="1">
                <a:latin typeface="Verdana"/>
                <a:cs typeface="Verdana"/>
              </a:rPr>
              <a:t>B</a:t>
            </a:r>
            <a:r>
              <a:rPr dirty="0" sz="2200" spc="-180" b="1">
                <a:latin typeface="Verdana"/>
                <a:cs typeface="Verdana"/>
              </a:rPr>
              <a:t>A</a:t>
            </a:r>
            <a:r>
              <a:rPr dirty="0" sz="2200" spc="-220" b="1">
                <a:latin typeface="Verdana"/>
                <a:cs typeface="Verdana"/>
              </a:rPr>
              <a:t>S</a:t>
            </a:r>
            <a:r>
              <a:rPr dirty="0" sz="2200" spc="-155" b="1">
                <a:latin typeface="Verdana"/>
                <a:cs typeface="Verdana"/>
              </a:rPr>
              <a:t>E</a:t>
            </a:r>
            <a:r>
              <a:rPr dirty="0" sz="2200" spc="-145" b="1">
                <a:latin typeface="Verdana"/>
                <a:cs typeface="Verdana"/>
              </a:rPr>
              <a:t>D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140" b="1">
                <a:latin typeface="Verdana"/>
                <a:cs typeface="Verdana"/>
              </a:rPr>
              <a:t>N</a:t>
            </a:r>
            <a:r>
              <a:rPr dirty="0" sz="2200" spc="-235" b="1">
                <a:latin typeface="Verdana"/>
                <a:cs typeface="Verdana"/>
              </a:rPr>
              <a:t> </a:t>
            </a:r>
            <a:r>
              <a:rPr dirty="0" sz="2200" spc="-55" b="1">
                <a:latin typeface="Verdana"/>
                <a:cs typeface="Verdana"/>
              </a:rPr>
              <a:t>C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145" b="1">
                <a:latin typeface="Verdana"/>
                <a:cs typeface="Verdana"/>
              </a:rPr>
              <a:t>N</a:t>
            </a:r>
            <a:r>
              <a:rPr dirty="0" sz="2200" spc="-150" b="1">
                <a:latin typeface="Verdana"/>
                <a:cs typeface="Verdana"/>
              </a:rPr>
              <a:t>D</a:t>
            </a:r>
            <a:r>
              <a:rPr dirty="0" sz="2200" spc="-484" b="1">
                <a:latin typeface="Verdana"/>
                <a:cs typeface="Verdana"/>
              </a:rPr>
              <a:t>I</a:t>
            </a:r>
            <a:r>
              <a:rPr dirty="0" sz="2200" spc="-200" b="1">
                <a:latin typeface="Verdana"/>
                <a:cs typeface="Verdana"/>
              </a:rPr>
              <a:t>T</a:t>
            </a:r>
            <a:r>
              <a:rPr dirty="0" sz="2200" spc="-484" b="1">
                <a:latin typeface="Verdana"/>
                <a:cs typeface="Verdana"/>
              </a:rPr>
              <a:t>I</a:t>
            </a:r>
            <a:r>
              <a:rPr dirty="0" sz="2200" spc="-160" b="1">
                <a:latin typeface="Verdana"/>
                <a:cs typeface="Verdana"/>
              </a:rPr>
              <a:t>O</a:t>
            </a:r>
            <a:r>
              <a:rPr dirty="0" sz="2200" spc="-140" b="1"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200" spc="-105">
                <a:latin typeface="Verdana"/>
                <a:cs typeface="Verdana"/>
              </a:rPr>
              <a:t>SELECT*</a:t>
            </a:r>
            <a:endParaRPr sz="2200">
              <a:latin typeface="Verdana"/>
              <a:cs typeface="Verdana"/>
            </a:endParaRPr>
          </a:p>
          <a:p>
            <a:pPr marL="12700" marR="11385550">
              <a:lnSpc>
                <a:spcPct val="116500"/>
              </a:lnSpc>
            </a:pPr>
            <a:r>
              <a:rPr dirty="0" sz="2200" spc="-25">
                <a:latin typeface="Verdana"/>
                <a:cs typeface="Verdana"/>
              </a:rPr>
              <a:t>F</a:t>
            </a:r>
            <a:r>
              <a:rPr dirty="0" sz="2200" spc="-80">
                <a:latin typeface="Verdana"/>
                <a:cs typeface="Verdana"/>
              </a:rPr>
              <a:t>R</a:t>
            </a:r>
            <a:r>
              <a:rPr dirty="0" sz="2200" spc="-10">
                <a:latin typeface="Verdana"/>
                <a:cs typeface="Verdana"/>
              </a:rPr>
              <a:t>O</a:t>
            </a:r>
            <a:r>
              <a:rPr dirty="0" sz="2200" spc="135">
                <a:latin typeface="Verdana"/>
                <a:cs typeface="Verdana"/>
              </a:rPr>
              <a:t>M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A</a:t>
            </a:r>
            <a:r>
              <a:rPr dirty="0" sz="2200" spc="40">
                <a:latin typeface="Verdana"/>
                <a:cs typeface="Verdana"/>
              </a:rPr>
              <a:t>pp</a:t>
            </a:r>
            <a:r>
              <a:rPr dirty="0" sz="2200" spc="20">
                <a:latin typeface="Verdana"/>
                <a:cs typeface="Verdana"/>
              </a:rPr>
              <a:t>o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-30">
                <a:latin typeface="Verdana"/>
                <a:cs typeface="Verdana"/>
              </a:rPr>
              <a:t>n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120">
                <a:latin typeface="Verdana"/>
                <a:cs typeface="Verdana"/>
              </a:rPr>
              <a:t>m</a:t>
            </a:r>
            <a:r>
              <a:rPr dirty="0" sz="2200" spc="-50">
                <a:latin typeface="Verdana"/>
                <a:cs typeface="Verdana"/>
              </a:rPr>
              <a:t>e</a:t>
            </a:r>
            <a:r>
              <a:rPr dirty="0" sz="2200" spc="-30">
                <a:latin typeface="Verdana"/>
                <a:cs typeface="Verdana"/>
              </a:rPr>
              <a:t>n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40">
                <a:latin typeface="Verdana"/>
                <a:cs typeface="Verdana"/>
              </a:rPr>
              <a:t>s  </a:t>
            </a:r>
            <a:r>
              <a:rPr dirty="0" sz="2200" spc="-125">
                <a:latin typeface="Verdana"/>
                <a:cs typeface="Verdana"/>
              </a:rPr>
              <a:t>W</a:t>
            </a:r>
            <a:r>
              <a:rPr dirty="0" sz="2200" spc="5">
                <a:latin typeface="Verdana"/>
                <a:cs typeface="Verdana"/>
              </a:rPr>
              <a:t>H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-80">
                <a:latin typeface="Verdana"/>
                <a:cs typeface="Verdana"/>
              </a:rPr>
              <a:t>R</a:t>
            </a:r>
            <a:r>
              <a:rPr dirty="0" sz="2200" spc="-65">
                <a:latin typeface="Verdana"/>
                <a:cs typeface="Verdana"/>
              </a:rPr>
              <a:t>E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0">
                <a:latin typeface="Verdana"/>
                <a:cs typeface="Verdana"/>
              </a:rPr>
              <a:t>D</a:t>
            </a:r>
            <a:r>
              <a:rPr dirty="0" sz="2200" spc="20">
                <a:latin typeface="Verdana"/>
                <a:cs typeface="Verdana"/>
              </a:rPr>
              <a:t>o</a:t>
            </a:r>
            <a:r>
              <a:rPr dirty="0" sz="2200" spc="70">
                <a:latin typeface="Verdana"/>
                <a:cs typeface="Verdana"/>
              </a:rPr>
              <a:t>c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20">
                <a:latin typeface="Verdana"/>
                <a:cs typeface="Verdana"/>
              </a:rPr>
              <a:t>o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270">
                <a:latin typeface="Verdana"/>
                <a:cs typeface="Verdana"/>
              </a:rPr>
              <a:t>I</a:t>
            </a:r>
            <a:r>
              <a:rPr dirty="0" sz="2200" spc="45">
                <a:latin typeface="Verdana"/>
                <a:cs typeface="Verdana"/>
              </a:rPr>
              <a:t>d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595">
                <a:latin typeface="Verdana"/>
                <a:cs typeface="Verdana"/>
              </a:rPr>
              <a:t>=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70">
                <a:latin typeface="Verdana"/>
                <a:cs typeface="Verdana"/>
              </a:rPr>
              <a:t>4</a:t>
            </a:r>
            <a:r>
              <a:rPr dirty="0" sz="2200" spc="-415">
                <a:latin typeface="Verdana"/>
                <a:cs typeface="Verdana"/>
              </a:rPr>
              <a:t>;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2107" y="0"/>
            <a:ext cx="9345930" cy="10287000"/>
          </a:xfrm>
          <a:custGeom>
            <a:avLst/>
            <a:gdLst/>
            <a:ahLst/>
            <a:cxnLst/>
            <a:rect l="l" t="t" r="r" b="b"/>
            <a:pathLst>
              <a:path w="9345930" h="10287000">
                <a:moveTo>
                  <a:pt x="0" y="0"/>
                </a:moveTo>
                <a:lnTo>
                  <a:pt x="9345891" y="0"/>
                </a:lnTo>
                <a:lnTo>
                  <a:pt x="9345891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431414" y="1334643"/>
            <a:ext cx="359727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-1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7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27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7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31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11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850" spc="-1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5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94070" y="1940128"/>
            <a:ext cx="3401695" cy="67310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19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1850" spc="-19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8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75">
                <a:solidFill>
                  <a:srgbClr val="FFFFFF"/>
                </a:solidFill>
                <a:latin typeface="Lucida Sans Unicode"/>
                <a:cs typeface="Lucida Sans Unicode"/>
              </a:rPr>
              <a:t>dd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3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1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229">
                <a:solidFill>
                  <a:srgbClr val="FFFFFF"/>
                </a:solidFill>
                <a:latin typeface="Lucida Sans Unicode"/>
                <a:cs typeface="Lucida Sans Unicode"/>
              </a:rPr>
              <a:t>(</a:t>
            </a:r>
            <a:r>
              <a:rPr dirty="0" sz="1850" spc="-114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55</a:t>
            </a:r>
            <a:r>
              <a:rPr dirty="0" sz="1850" spc="229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;</a:t>
            </a:r>
            <a:endParaRPr sz="185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91391" y="2863260"/>
            <a:ext cx="6545580" cy="4143375"/>
            <a:chOff x="9391391" y="2863260"/>
            <a:chExt cx="6545580" cy="4143375"/>
          </a:xfrm>
        </p:grpSpPr>
        <p:sp>
          <p:nvSpPr>
            <p:cNvPr id="6" name="object 6"/>
            <p:cNvSpPr/>
            <p:nvPr/>
          </p:nvSpPr>
          <p:spPr>
            <a:xfrm>
              <a:off x="9444114" y="2882310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 h="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91391" y="5124449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 h="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91391" y="6987529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 h="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431414" y="5363436"/>
            <a:ext cx="369570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-1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27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7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31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11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850" spc="-1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5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94070" y="5968922"/>
            <a:ext cx="321691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19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7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75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17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1850" spc="2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'</a:t>
            </a:r>
            <a:r>
              <a:rPr dirty="0" sz="1850" spc="-5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00</a:t>
            </a:r>
            <a:r>
              <a:rPr dirty="0" sz="1850" spc="-114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'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;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3085" y="552466"/>
            <a:ext cx="6996430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320">
                <a:solidFill>
                  <a:srgbClr val="583C8F"/>
                </a:solidFill>
              </a:rPr>
              <a:t>DATA</a:t>
            </a:r>
            <a:r>
              <a:rPr dirty="0" sz="3400" spc="-105">
                <a:solidFill>
                  <a:srgbClr val="583C8F"/>
                </a:solidFill>
              </a:rPr>
              <a:t> </a:t>
            </a:r>
            <a:r>
              <a:rPr dirty="0" sz="3400" spc="330">
                <a:solidFill>
                  <a:srgbClr val="583C8F"/>
                </a:solidFill>
              </a:rPr>
              <a:t>MANIPULATION</a:t>
            </a:r>
            <a:r>
              <a:rPr dirty="0" sz="3400" spc="-105">
                <a:solidFill>
                  <a:srgbClr val="583C8F"/>
                </a:solidFill>
              </a:rPr>
              <a:t> </a:t>
            </a:r>
            <a:r>
              <a:rPr dirty="0" sz="3400" spc="254">
                <a:solidFill>
                  <a:srgbClr val="583C8F"/>
                </a:solidFill>
              </a:rPr>
              <a:t>QUERIES</a:t>
            </a:r>
            <a:endParaRPr sz="3400"/>
          </a:p>
        </p:txBody>
      </p:sp>
      <p:sp>
        <p:nvSpPr>
          <p:cNvPr id="12" name="object 12"/>
          <p:cNvSpPr txBox="1"/>
          <p:nvPr/>
        </p:nvSpPr>
        <p:spPr>
          <a:xfrm>
            <a:off x="387341" y="1399688"/>
            <a:ext cx="8343900" cy="545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3100" spc="-45">
                <a:latin typeface="Verdana"/>
                <a:cs typeface="Verdana"/>
              </a:rPr>
              <a:t>D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135">
                <a:latin typeface="Verdana"/>
                <a:cs typeface="Verdana"/>
              </a:rPr>
              <a:t>a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175">
                <a:latin typeface="Verdana"/>
                <a:cs typeface="Verdana"/>
              </a:rPr>
              <a:t>m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55">
                <a:latin typeface="Verdana"/>
                <a:cs typeface="Verdana"/>
              </a:rPr>
              <a:t>p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55">
                <a:latin typeface="Verdana"/>
                <a:cs typeface="Verdana"/>
              </a:rPr>
              <a:t>l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-40">
                <a:latin typeface="Verdana"/>
                <a:cs typeface="Verdana"/>
              </a:rPr>
              <a:t>n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55">
                <a:latin typeface="Verdana"/>
                <a:cs typeface="Verdana"/>
              </a:rPr>
              <a:t>q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75">
                <a:latin typeface="Verdana"/>
                <a:cs typeface="Verdana"/>
              </a:rPr>
              <a:t>s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70">
                <a:latin typeface="Verdana"/>
                <a:cs typeface="Verdana"/>
              </a:rPr>
              <a:t>e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80">
                <a:latin typeface="Verdana"/>
                <a:cs typeface="Verdana"/>
              </a:rPr>
              <a:t>ss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65">
                <a:latin typeface="Verdana"/>
                <a:cs typeface="Verdana"/>
              </a:rPr>
              <a:t>l  </a:t>
            </a:r>
            <a:r>
              <a:rPr dirty="0" sz="3100" spc="-229">
                <a:latin typeface="Verdana"/>
                <a:cs typeface="Verdana"/>
              </a:rPr>
              <a:t>S</a:t>
            </a:r>
            <a:r>
              <a:rPr dirty="0" sz="3100" spc="-20">
                <a:latin typeface="Verdana"/>
                <a:cs typeface="Verdana"/>
              </a:rPr>
              <a:t>Q</a:t>
            </a:r>
            <a:r>
              <a:rPr dirty="0" sz="3100" spc="25">
                <a:latin typeface="Verdana"/>
                <a:cs typeface="Verdana"/>
              </a:rPr>
              <a:t>L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175">
                <a:latin typeface="Verdana"/>
                <a:cs typeface="Verdana"/>
              </a:rPr>
              <a:t>m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75">
                <a:latin typeface="Verdana"/>
                <a:cs typeface="Verdana"/>
              </a:rPr>
              <a:t>s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60">
                <a:latin typeface="Verdana"/>
                <a:cs typeface="Verdana"/>
              </a:rPr>
              <a:t>d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30">
                <a:latin typeface="Verdana"/>
                <a:cs typeface="Verdana"/>
              </a:rPr>
              <a:t>o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175">
                <a:latin typeface="Verdana"/>
                <a:cs typeface="Verdana"/>
              </a:rPr>
              <a:t>m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55">
                <a:latin typeface="Verdana"/>
                <a:cs typeface="Verdana"/>
              </a:rPr>
              <a:t>d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90">
                <a:latin typeface="Verdana"/>
                <a:cs typeface="Verdana"/>
              </a:rPr>
              <a:t>f</a:t>
            </a:r>
            <a:r>
              <a:rPr dirty="0" sz="3100" spc="-75">
                <a:latin typeface="Verdana"/>
                <a:cs typeface="Verdana"/>
              </a:rPr>
              <a:t>y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45">
                <a:latin typeface="Verdana"/>
                <a:cs typeface="Verdana"/>
              </a:rPr>
              <a:t>h</a:t>
            </a:r>
            <a:r>
              <a:rPr dirty="0" sz="3100" spc="-70">
                <a:latin typeface="Verdana"/>
                <a:cs typeface="Verdana"/>
              </a:rPr>
              <a:t>e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55">
                <a:latin typeface="Verdana"/>
                <a:cs typeface="Verdana"/>
              </a:rPr>
              <a:t>d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100">
                <a:latin typeface="Verdana"/>
                <a:cs typeface="Verdana"/>
              </a:rPr>
              <a:t>a  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60">
                <a:latin typeface="Verdana"/>
                <a:cs typeface="Verdana"/>
              </a:rPr>
              <a:t>d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-40">
                <a:latin typeface="Verdana"/>
                <a:cs typeface="Verdana"/>
              </a:rPr>
              <a:t>n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135">
                <a:latin typeface="Verdana"/>
                <a:cs typeface="Verdana"/>
              </a:rPr>
              <a:t>a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55">
                <a:latin typeface="Verdana"/>
                <a:cs typeface="Verdana"/>
              </a:rPr>
              <a:t>d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55">
                <a:latin typeface="Verdana"/>
                <a:cs typeface="Verdana"/>
              </a:rPr>
              <a:t>b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310">
                <a:latin typeface="Verdana"/>
                <a:cs typeface="Verdana"/>
              </a:rPr>
              <a:t>,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55">
                <a:latin typeface="Verdana"/>
                <a:cs typeface="Verdana"/>
              </a:rPr>
              <a:t>b</a:t>
            </a:r>
            <a:r>
              <a:rPr dirty="0" sz="3100" spc="55">
                <a:latin typeface="Verdana"/>
                <a:cs typeface="Verdana"/>
              </a:rPr>
              <a:t>l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-225">
                <a:latin typeface="Verdana"/>
                <a:cs typeface="Verdana"/>
              </a:rPr>
              <a:t>g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75">
                <a:latin typeface="Verdana"/>
                <a:cs typeface="Verdana"/>
              </a:rPr>
              <a:t>s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25">
                <a:latin typeface="Verdana"/>
                <a:cs typeface="Verdana"/>
              </a:rPr>
              <a:t>o  </a:t>
            </a:r>
            <a:r>
              <a:rPr dirty="0" sz="3100" spc="55">
                <a:latin typeface="Verdana"/>
                <a:cs typeface="Verdana"/>
              </a:rPr>
              <a:t>p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90">
                <a:latin typeface="Verdana"/>
                <a:cs typeface="Verdana"/>
              </a:rPr>
              <a:t>f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170">
                <a:latin typeface="Verdana"/>
                <a:cs typeface="Verdana"/>
              </a:rPr>
              <a:t>m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v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-75">
                <a:latin typeface="Verdana"/>
                <a:cs typeface="Verdana"/>
              </a:rPr>
              <a:t>s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55">
                <a:latin typeface="Verdana"/>
                <a:cs typeface="Verdana"/>
              </a:rPr>
              <a:t>p</a:t>
            </a:r>
            <a:r>
              <a:rPr dirty="0" sz="3100" spc="-75">
                <a:latin typeface="Verdana"/>
                <a:cs typeface="Verdana"/>
              </a:rPr>
              <a:t>e</a:t>
            </a:r>
            <a:r>
              <a:rPr dirty="0" sz="3100" spc="-40">
                <a:latin typeface="Verdana"/>
                <a:cs typeface="Verdana"/>
              </a:rPr>
              <a:t>r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40">
                <a:latin typeface="Verdana"/>
                <a:cs typeface="Verdana"/>
              </a:rPr>
              <a:t>t</a:t>
            </a:r>
            <a:r>
              <a:rPr dirty="0" sz="3100" spc="-25">
                <a:latin typeface="Verdana"/>
                <a:cs typeface="Verdana"/>
              </a:rPr>
              <a:t>i</a:t>
            </a:r>
            <a:r>
              <a:rPr dirty="0" sz="3100" spc="25">
                <a:latin typeface="Verdana"/>
                <a:cs typeface="Verdana"/>
              </a:rPr>
              <a:t>o</a:t>
            </a:r>
            <a:r>
              <a:rPr dirty="0" sz="3100" spc="-45">
                <a:latin typeface="Verdana"/>
                <a:cs typeface="Verdana"/>
              </a:rPr>
              <a:t>n</a:t>
            </a:r>
            <a:r>
              <a:rPr dirty="0" sz="3100" spc="-75">
                <a:latin typeface="Verdana"/>
                <a:cs typeface="Verdana"/>
              </a:rPr>
              <a:t>s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80">
                <a:latin typeface="Verdana"/>
                <a:cs typeface="Verdana"/>
              </a:rPr>
              <a:t>s</a:t>
            </a:r>
            <a:r>
              <a:rPr dirty="0" sz="3100" spc="-75">
                <a:latin typeface="Verdana"/>
                <a:cs typeface="Verdana"/>
              </a:rPr>
              <a:t>u</a:t>
            </a:r>
            <a:r>
              <a:rPr dirty="0" sz="3100" spc="100">
                <a:latin typeface="Verdana"/>
                <a:cs typeface="Verdana"/>
              </a:rPr>
              <a:t>c</a:t>
            </a:r>
            <a:r>
              <a:rPr dirty="0" sz="3100" spc="-40">
                <a:latin typeface="Verdana"/>
                <a:cs typeface="Verdana"/>
              </a:rPr>
              <a:t>h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140">
                <a:latin typeface="Verdana"/>
                <a:cs typeface="Verdana"/>
              </a:rPr>
              <a:t>a</a:t>
            </a:r>
            <a:r>
              <a:rPr dirty="0" sz="3100" spc="-60">
                <a:latin typeface="Verdana"/>
                <a:cs typeface="Verdana"/>
              </a:rPr>
              <a:t>s  </a:t>
            </a:r>
            <a:r>
              <a:rPr dirty="0" sz="3100" spc="-60">
                <a:latin typeface="Verdana"/>
                <a:cs typeface="Verdana"/>
              </a:rPr>
              <a:t>insertion, </a:t>
            </a:r>
            <a:r>
              <a:rPr dirty="0" sz="3100" spc="-75">
                <a:latin typeface="Verdana"/>
                <a:cs typeface="Verdana"/>
              </a:rPr>
              <a:t>updating, </a:t>
            </a:r>
            <a:r>
              <a:rPr dirty="0" sz="3100" spc="-40">
                <a:latin typeface="Verdana"/>
                <a:cs typeface="Verdana"/>
              </a:rPr>
              <a:t>deletion, </a:t>
            </a:r>
            <a:r>
              <a:rPr dirty="0" sz="3100" spc="-45">
                <a:latin typeface="Verdana"/>
                <a:cs typeface="Verdana"/>
              </a:rPr>
              <a:t>and </a:t>
            </a:r>
            <a:r>
              <a:rPr dirty="0" sz="3100" spc="-40">
                <a:latin typeface="Verdana"/>
                <a:cs typeface="Verdana"/>
              </a:rPr>
              <a:t> </a:t>
            </a:r>
            <a:r>
              <a:rPr dirty="0" sz="3100" spc="-10">
                <a:latin typeface="Verdana"/>
                <a:cs typeface="Verdana"/>
              </a:rPr>
              <a:t>modification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60">
                <a:latin typeface="Verdana"/>
                <a:cs typeface="Verdana"/>
              </a:rPr>
              <a:t>of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5">
                <a:latin typeface="Verdana"/>
                <a:cs typeface="Verdana"/>
              </a:rPr>
              <a:t>records</a:t>
            </a:r>
            <a:r>
              <a:rPr dirty="0" sz="3100" spc="-330">
                <a:latin typeface="Verdana"/>
                <a:cs typeface="Verdana"/>
              </a:rPr>
              <a:t> </a:t>
            </a:r>
            <a:r>
              <a:rPr dirty="0" sz="3100" spc="-35">
                <a:latin typeface="Verdana"/>
                <a:cs typeface="Verdana"/>
              </a:rPr>
              <a:t>within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65">
                <a:latin typeface="Verdana"/>
                <a:cs typeface="Verdana"/>
              </a:rPr>
              <a:t>tables.</a:t>
            </a:r>
            <a:r>
              <a:rPr dirty="0" sz="3100" spc="-335">
                <a:latin typeface="Verdana"/>
                <a:cs typeface="Verdana"/>
              </a:rPr>
              <a:t> </a:t>
            </a:r>
            <a:r>
              <a:rPr dirty="0" sz="3100" spc="-75">
                <a:latin typeface="Verdana"/>
                <a:cs typeface="Verdana"/>
              </a:rPr>
              <a:t>These </a:t>
            </a:r>
            <a:r>
              <a:rPr dirty="0" sz="3100" spc="-1075">
                <a:latin typeface="Verdana"/>
                <a:cs typeface="Verdana"/>
              </a:rPr>
              <a:t> </a:t>
            </a:r>
            <a:r>
              <a:rPr dirty="0" sz="3100" spc="-45">
                <a:latin typeface="Verdana"/>
                <a:cs typeface="Verdana"/>
              </a:rPr>
              <a:t>queries </a:t>
            </a:r>
            <a:r>
              <a:rPr dirty="0" sz="3100" spc="-30">
                <a:latin typeface="Verdana"/>
                <a:cs typeface="Verdana"/>
              </a:rPr>
              <a:t>play </a:t>
            </a:r>
            <a:r>
              <a:rPr dirty="0" sz="3100" spc="-135">
                <a:latin typeface="Verdana"/>
                <a:cs typeface="Verdana"/>
              </a:rPr>
              <a:t>a </a:t>
            </a:r>
            <a:r>
              <a:rPr dirty="0" sz="3100" spc="-5">
                <a:latin typeface="Verdana"/>
                <a:cs typeface="Verdana"/>
              </a:rPr>
              <a:t>crucial role </a:t>
            </a:r>
            <a:r>
              <a:rPr dirty="0" sz="3100" spc="-35">
                <a:latin typeface="Verdana"/>
                <a:cs typeface="Verdana"/>
              </a:rPr>
              <a:t>in </a:t>
            </a:r>
            <a:r>
              <a:rPr dirty="0" sz="3100" spc="-130">
                <a:latin typeface="Verdana"/>
                <a:cs typeface="Verdana"/>
              </a:rPr>
              <a:t>managing </a:t>
            </a:r>
            <a:r>
              <a:rPr dirty="0" sz="3100" spc="-25">
                <a:latin typeface="Verdana"/>
                <a:cs typeface="Verdana"/>
              </a:rPr>
              <a:t>the </a:t>
            </a:r>
            <a:r>
              <a:rPr dirty="0" sz="3100" spc="-1075">
                <a:latin typeface="Verdana"/>
                <a:cs typeface="Verdana"/>
              </a:rPr>
              <a:t> </a:t>
            </a:r>
            <a:r>
              <a:rPr dirty="0" sz="3100" spc="-50">
                <a:latin typeface="Verdana"/>
                <a:cs typeface="Verdana"/>
              </a:rPr>
              <a:t>integrity </a:t>
            </a:r>
            <a:r>
              <a:rPr dirty="0" sz="3100" spc="-45">
                <a:latin typeface="Verdana"/>
                <a:cs typeface="Verdana"/>
              </a:rPr>
              <a:t>and </a:t>
            </a:r>
            <a:r>
              <a:rPr dirty="0" sz="3100" spc="-15">
                <a:latin typeface="Verdana"/>
                <a:cs typeface="Verdana"/>
              </a:rPr>
              <a:t>consistency </a:t>
            </a:r>
            <a:r>
              <a:rPr dirty="0" sz="3100" spc="60">
                <a:latin typeface="Verdana"/>
                <a:cs typeface="Verdana"/>
              </a:rPr>
              <a:t>of </a:t>
            </a:r>
            <a:r>
              <a:rPr dirty="0" sz="3100" spc="-25">
                <a:latin typeface="Verdana"/>
                <a:cs typeface="Verdana"/>
              </a:rPr>
              <a:t>the </a:t>
            </a:r>
            <a:r>
              <a:rPr dirty="0" sz="3100" spc="-55">
                <a:latin typeface="Verdana"/>
                <a:cs typeface="Verdana"/>
              </a:rPr>
              <a:t>database </a:t>
            </a:r>
            <a:r>
              <a:rPr dirty="0" sz="3100" spc="-50">
                <a:latin typeface="Verdana"/>
                <a:cs typeface="Verdana"/>
              </a:rPr>
              <a:t> </a:t>
            </a:r>
            <a:r>
              <a:rPr dirty="0" sz="3100" spc="-10">
                <a:latin typeface="Verdana"/>
                <a:cs typeface="Verdana"/>
              </a:rPr>
              <a:t>by </a:t>
            </a:r>
            <a:r>
              <a:rPr dirty="0" sz="3100" spc="-50">
                <a:latin typeface="Verdana"/>
                <a:cs typeface="Verdana"/>
              </a:rPr>
              <a:t>allowing </a:t>
            </a:r>
            <a:r>
              <a:rPr dirty="0" sz="3100" spc="-70">
                <a:latin typeface="Verdana"/>
                <a:cs typeface="Verdana"/>
              </a:rPr>
              <a:t>users </a:t>
            </a:r>
            <a:r>
              <a:rPr dirty="0" sz="3100" spc="35">
                <a:latin typeface="Verdana"/>
                <a:cs typeface="Verdana"/>
              </a:rPr>
              <a:t>to </a:t>
            </a:r>
            <a:r>
              <a:rPr dirty="0" sz="3100" spc="-20">
                <a:latin typeface="Verdana"/>
                <a:cs typeface="Verdana"/>
              </a:rPr>
              <a:t>interact </a:t>
            </a:r>
            <a:r>
              <a:rPr dirty="0" sz="3100" spc="-35">
                <a:latin typeface="Verdana"/>
                <a:cs typeface="Verdana"/>
              </a:rPr>
              <a:t>with </a:t>
            </a:r>
            <a:r>
              <a:rPr dirty="0" sz="3100" spc="-25">
                <a:latin typeface="Verdana"/>
                <a:cs typeface="Verdana"/>
              </a:rPr>
              <a:t>the </a:t>
            </a:r>
            <a:r>
              <a:rPr dirty="0" sz="3100" spc="-45">
                <a:latin typeface="Verdana"/>
                <a:cs typeface="Verdana"/>
              </a:rPr>
              <a:t>data </a:t>
            </a:r>
            <a:r>
              <a:rPr dirty="0" sz="3100" spc="-1075">
                <a:latin typeface="Verdana"/>
                <a:cs typeface="Verdana"/>
              </a:rPr>
              <a:t> </a:t>
            </a:r>
            <a:r>
              <a:rPr dirty="0" sz="3100" spc="-30">
                <a:latin typeface="Verdana"/>
                <a:cs typeface="Verdana"/>
              </a:rPr>
              <a:t>effectively.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341" y="7335668"/>
            <a:ext cx="8171180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800" spc="-65">
                <a:latin typeface="Verdana"/>
                <a:cs typeface="Verdana"/>
              </a:rPr>
              <a:t>Data </a:t>
            </a:r>
            <a:r>
              <a:rPr dirty="0" sz="2800" spc="-40">
                <a:latin typeface="Verdana"/>
                <a:cs typeface="Verdana"/>
              </a:rPr>
              <a:t>manipulation queries </a:t>
            </a:r>
            <a:r>
              <a:rPr dirty="0" sz="2800" spc="-75">
                <a:latin typeface="Verdana"/>
                <a:cs typeface="Verdana"/>
              </a:rPr>
              <a:t>are </a:t>
            </a:r>
            <a:r>
              <a:rPr dirty="0" sz="2800" spc="-40">
                <a:latin typeface="Verdana"/>
                <a:cs typeface="Verdana"/>
              </a:rPr>
              <a:t>fundamental </a:t>
            </a:r>
            <a:r>
              <a:rPr dirty="0" sz="2800" spc="-35">
                <a:latin typeface="Verdana"/>
                <a:cs typeface="Verdana"/>
              </a:rPr>
              <a:t> </a:t>
            </a:r>
            <a:r>
              <a:rPr dirty="0" sz="2800" spc="15">
                <a:latin typeface="Verdana"/>
                <a:cs typeface="Verdana"/>
              </a:rPr>
              <a:t>tools </a:t>
            </a:r>
            <a:r>
              <a:rPr dirty="0" sz="2800" spc="-30">
                <a:latin typeface="Verdana"/>
                <a:cs typeface="Verdana"/>
              </a:rPr>
              <a:t>in </a:t>
            </a:r>
            <a:r>
              <a:rPr dirty="0" sz="2800" spc="-50">
                <a:latin typeface="Verdana"/>
                <a:cs typeface="Verdana"/>
              </a:rPr>
              <a:t>database </a:t>
            </a:r>
            <a:r>
              <a:rPr dirty="0" sz="2800" spc="-114">
                <a:latin typeface="Verdana"/>
                <a:cs typeface="Verdana"/>
              </a:rPr>
              <a:t>management, </a:t>
            </a:r>
            <a:r>
              <a:rPr dirty="0" sz="2800" spc="-25">
                <a:latin typeface="Verdana"/>
                <a:cs typeface="Verdana"/>
              </a:rPr>
              <a:t>facilitating the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70">
                <a:latin typeface="Verdana"/>
                <a:cs typeface="Verdana"/>
              </a:rPr>
              <a:t>e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65">
                <a:latin typeface="Verdana"/>
                <a:cs typeface="Verdana"/>
              </a:rPr>
              <a:t>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-45">
                <a:latin typeface="Verdana"/>
                <a:cs typeface="Verdana"/>
              </a:rPr>
              <a:t>n</a:t>
            </a:r>
            <a:r>
              <a:rPr dirty="0" sz="2800" spc="55">
                <a:latin typeface="Verdana"/>
                <a:cs typeface="Verdana"/>
              </a:rPr>
              <a:t>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85">
                <a:latin typeface="Verdana"/>
                <a:cs typeface="Verdana"/>
              </a:rPr>
              <a:t>f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90">
                <a:latin typeface="Verdana"/>
                <a:cs typeface="Verdana"/>
              </a:rPr>
              <a:t>c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25">
                <a:latin typeface="Verdana"/>
                <a:cs typeface="Verdana"/>
              </a:rPr>
              <a:t>i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-40">
                <a:latin typeface="Verdana"/>
                <a:cs typeface="Verdana"/>
              </a:rPr>
              <a:t>n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25">
                <a:latin typeface="Verdana"/>
                <a:cs typeface="Verdana"/>
              </a:rPr>
              <a:t>o</a:t>
            </a:r>
            <a:r>
              <a:rPr dirty="0" sz="2800" spc="90">
                <a:latin typeface="Verdana"/>
                <a:cs typeface="Verdana"/>
              </a:rPr>
              <a:t>f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50">
                <a:latin typeface="Verdana"/>
                <a:cs typeface="Verdana"/>
              </a:rPr>
              <a:t>d</a:t>
            </a:r>
            <a:r>
              <a:rPr dirty="0" sz="2800" spc="-130">
                <a:latin typeface="Verdana"/>
                <a:cs typeface="Verdana"/>
              </a:rPr>
              <a:t>a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-125">
                <a:latin typeface="Verdana"/>
                <a:cs typeface="Verdana"/>
              </a:rPr>
              <a:t>a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40">
                <a:latin typeface="Verdana"/>
                <a:cs typeface="Verdana"/>
              </a:rPr>
              <a:t>t</a:t>
            </a:r>
            <a:r>
              <a:rPr dirty="0" sz="2800" spc="30">
                <a:latin typeface="Verdana"/>
                <a:cs typeface="Verdana"/>
              </a:rPr>
              <a:t>o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160">
                <a:latin typeface="Verdana"/>
                <a:cs typeface="Verdana"/>
              </a:rPr>
              <a:t>m</a:t>
            </a:r>
            <a:r>
              <a:rPr dirty="0" sz="2800" spc="-70">
                <a:latin typeface="Verdana"/>
                <a:cs typeface="Verdana"/>
              </a:rPr>
              <a:t>ee</a:t>
            </a:r>
            <a:r>
              <a:rPr dirty="0" sz="2800" spc="40">
                <a:latin typeface="Verdana"/>
                <a:cs typeface="Verdana"/>
              </a:rPr>
              <a:t>t  </a:t>
            </a:r>
            <a:r>
              <a:rPr dirty="0" sz="2800" spc="-50">
                <a:latin typeface="Verdana"/>
                <a:cs typeface="Verdana"/>
              </a:rPr>
              <a:t>evolving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requirements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and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60">
                <a:latin typeface="Verdana"/>
                <a:cs typeface="Verdana"/>
              </a:rPr>
              <a:t>ensure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the</a:t>
            </a:r>
            <a:r>
              <a:rPr dirty="0" sz="2800" spc="-295">
                <a:latin typeface="Verdana"/>
                <a:cs typeface="Verdana"/>
              </a:rPr>
              <a:t> </a:t>
            </a:r>
            <a:r>
              <a:rPr dirty="0" sz="2800" spc="-20">
                <a:latin typeface="Verdana"/>
                <a:cs typeface="Verdana"/>
              </a:rPr>
              <a:t>accuracy </a:t>
            </a:r>
            <a:r>
              <a:rPr dirty="0" sz="2800" spc="-969">
                <a:latin typeface="Verdana"/>
                <a:cs typeface="Verdana"/>
              </a:rPr>
              <a:t> </a:t>
            </a:r>
            <a:r>
              <a:rPr dirty="0" sz="2800" spc="-40">
                <a:latin typeface="Verdana"/>
                <a:cs typeface="Verdana"/>
              </a:rPr>
              <a:t>and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45">
                <a:latin typeface="Verdana"/>
                <a:cs typeface="Verdana"/>
              </a:rPr>
              <a:t>integrity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55">
                <a:latin typeface="Verdana"/>
                <a:cs typeface="Verdana"/>
              </a:rPr>
              <a:t>of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25">
                <a:latin typeface="Verdana"/>
                <a:cs typeface="Verdana"/>
              </a:rPr>
              <a:t>the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50">
                <a:latin typeface="Verdana"/>
                <a:cs typeface="Verdana"/>
              </a:rPr>
              <a:t>database</a:t>
            </a:r>
            <a:r>
              <a:rPr dirty="0" sz="2800" spc="-300">
                <a:latin typeface="Verdana"/>
                <a:cs typeface="Verdana"/>
              </a:rPr>
              <a:t> </a:t>
            </a:r>
            <a:r>
              <a:rPr dirty="0" sz="2800" spc="-30">
                <a:latin typeface="Verdana"/>
                <a:cs typeface="Verdana"/>
              </a:rPr>
              <a:t>content.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8691" y="332089"/>
            <a:ext cx="21558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590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3000" spc="45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000" spc="60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3000" spc="23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3000" spc="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000" spc="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000" spc="48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31414" y="3106735"/>
            <a:ext cx="3818890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31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2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50" spc="-7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50" spc="10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27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75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31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110" b="1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850" spc="-15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5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31414" y="3712221"/>
            <a:ext cx="2768600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930" marR="879475" indent="-62865">
              <a:lnSpc>
                <a:spcPct val="114900"/>
              </a:lnSpc>
              <a:spcBef>
                <a:spcPts val="100"/>
              </a:spcBef>
            </a:pP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15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1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850" spc="11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1850">
              <a:latin typeface="Lucida Sans Unicode"/>
              <a:cs typeface="Lucida Sans Unicode"/>
            </a:endParaRPr>
          </a:p>
          <a:p>
            <a:pPr marL="74930">
              <a:lnSpc>
                <a:spcPct val="100000"/>
              </a:lnSpc>
              <a:spcBef>
                <a:spcPts val="330"/>
              </a:spcBef>
            </a:pPr>
            <a:r>
              <a:rPr dirty="0" sz="1850" spc="2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1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00</a:t>
            </a:r>
            <a:r>
              <a:rPr dirty="0" sz="1850" spc="-5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;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78691" y="7386387"/>
            <a:ext cx="3227705" cy="307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4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50" spc="6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-5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204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1850" spc="2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50" spc="18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50" spc="-4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50" spc="2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50" spc="16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850" spc="-1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-6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50" spc="27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50" spc="6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50" spc="14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50" spc="19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78691" y="7991872"/>
            <a:ext cx="2374900" cy="99695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1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16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850">
              <a:latin typeface="Lucida Sans Unicode"/>
              <a:cs typeface="Lucida Sans Unicode"/>
            </a:endParaRPr>
          </a:p>
          <a:p>
            <a:pPr marL="12700" marR="5080" indent="62230">
              <a:lnSpc>
                <a:spcPct val="114900"/>
              </a:lnSpc>
            </a:pP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1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850" spc="22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7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r>
              <a:rPr dirty="0" sz="1850" spc="-15">
                <a:solidFill>
                  <a:srgbClr val="FFFFFF"/>
                </a:solidFill>
                <a:latin typeface="Lucida Sans Unicode"/>
                <a:cs typeface="Lucida Sans Unicode"/>
              </a:rPr>
              <a:t>000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0  </a:t>
            </a:r>
            <a:r>
              <a:rPr dirty="0" sz="1850" spc="21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185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8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16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850" spc="-2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-7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8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850" spc="-8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185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-585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;</a:t>
            </a:r>
            <a:endParaRPr sz="1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397154" y="0"/>
            <a:ext cx="1132205" cy="10287000"/>
          </a:xfrm>
          <a:custGeom>
            <a:avLst/>
            <a:gdLst/>
            <a:ahLst/>
            <a:cxnLst/>
            <a:rect l="l" t="t" r="r" b="b"/>
            <a:pathLst>
              <a:path w="1132204" h="10287000">
                <a:moveTo>
                  <a:pt x="1132086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132086" y="0"/>
                </a:lnTo>
                <a:lnTo>
                  <a:pt x="1132086" y="10286999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57397" y="6617413"/>
            <a:ext cx="4238625" cy="3669665"/>
            <a:chOff x="1357397" y="6617413"/>
            <a:chExt cx="4238625" cy="3669665"/>
          </a:xfrm>
        </p:grpSpPr>
        <p:sp>
          <p:nvSpPr>
            <p:cNvPr id="5" name="object 5"/>
            <p:cNvSpPr/>
            <p:nvPr/>
          </p:nvSpPr>
          <p:spPr>
            <a:xfrm>
              <a:off x="1391037" y="6651059"/>
              <a:ext cx="4171950" cy="3636010"/>
            </a:xfrm>
            <a:custGeom>
              <a:avLst/>
              <a:gdLst/>
              <a:ahLst/>
              <a:cxnLst/>
              <a:rect l="l" t="t" r="r" b="b"/>
              <a:pathLst>
                <a:path w="4171950" h="3636009">
                  <a:moveTo>
                    <a:pt x="2558985" y="345544"/>
                  </a:moveTo>
                  <a:lnTo>
                    <a:pt x="1612359" y="345544"/>
                  </a:lnTo>
                  <a:lnTo>
                    <a:pt x="1629547" y="300294"/>
                  </a:lnTo>
                  <a:lnTo>
                    <a:pt x="1650827" y="257259"/>
                  </a:lnTo>
                  <a:lnTo>
                    <a:pt x="1675958" y="216684"/>
                  </a:lnTo>
                  <a:lnTo>
                    <a:pt x="1704696" y="178814"/>
                  </a:lnTo>
                  <a:lnTo>
                    <a:pt x="1736800" y="143892"/>
                  </a:lnTo>
                  <a:lnTo>
                    <a:pt x="1772026" y="112163"/>
                  </a:lnTo>
                  <a:lnTo>
                    <a:pt x="1810133" y="83872"/>
                  </a:lnTo>
                  <a:lnTo>
                    <a:pt x="1850877" y="59263"/>
                  </a:lnTo>
                  <a:lnTo>
                    <a:pt x="1894016" y="38580"/>
                  </a:lnTo>
                  <a:lnTo>
                    <a:pt x="1939308" y="22068"/>
                  </a:lnTo>
                  <a:lnTo>
                    <a:pt x="1986509" y="9970"/>
                  </a:lnTo>
                  <a:lnTo>
                    <a:pt x="2035378" y="2533"/>
                  </a:lnTo>
                  <a:lnTo>
                    <a:pt x="2085672" y="0"/>
                  </a:lnTo>
                  <a:lnTo>
                    <a:pt x="2135966" y="2533"/>
                  </a:lnTo>
                  <a:lnTo>
                    <a:pt x="2184835" y="9970"/>
                  </a:lnTo>
                  <a:lnTo>
                    <a:pt x="2232037" y="22068"/>
                  </a:lnTo>
                  <a:lnTo>
                    <a:pt x="2277329" y="38580"/>
                  </a:lnTo>
                  <a:lnTo>
                    <a:pt x="2320468" y="59263"/>
                  </a:lnTo>
                  <a:lnTo>
                    <a:pt x="2361212" y="83872"/>
                  </a:lnTo>
                  <a:lnTo>
                    <a:pt x="2399318" y="112163"/>
                  </a:lnTo>
                  <a:lnTo>
                    <a:pt x="2434545" y="143892"/>
                  </a:lnTo>
                  <a:lnTo>
                    <a:pt x="2466648" y="178814"/>
                  </a:lnTo>
                  <a:lnTo>
                    <a:pt x="2495387" y="216684"/>
                  </a:lnTo>
                  <a:lnTo>
                    <a:pt x="2520517" y="257259"/>
                  </a:lnTo>
                  <a:lnTo>
                    <a:pt x="2541798" y="300294"/>
                  </a:lnTo>
                  <a:lnTo>
                    <a:pt x="2558985" y="345544"/>
                  </a:lnTo>
                  <a:close/>
                </a:path>
                <a:path w="4171950" h="3636009">
                  <a:moveTo>
                    <a:pt x="3299735" y="1161794"/>
                  </a:moveTo>
                  <a:lnTo>
                    <a:pt x="871609" y="1161794"/>
                  </a:lnTo>
                  <a:lnTo>
                    <a:pt x="871609" y="659460"/>
                  </a:lnTo>
                  <a:lnTo>
                    <a:pt x="830762" y="643991"/>
                  </a:lnTo>
                  <a:lnTo>
                    <a:pt x="796406" y="618638"/>
                  </a:lnTo>
                  <a:lnTo>
                    <a:pt x="770027" y="585307"/>
                  </a:lnTo>
                  <a:lnTo>
                    <a:pt x="753110" y="545904"/>
                  </a:lnTo>
                  <a:lnTo>
                    <a:pt x="747141" y="502334"/>
                  </a:lnTo>
                  <a:lnTo>
                    <a:pt x="753110" y="458799"/>
                  </a:lnTo>
                  <a:lnTo>
                    <a:pt x="770027" y="419479"/>
                  </a:lnTo>
                  <a:lnTo>
                    <a:pt x="796406" y="386247"/>
                  </a:lnTo>
                  <a:lnTo>
                    <a:pt x="830762" y="360978"/>
                  </a:lnTo>
                  <a:lnTo>
                    <a:pt x="871609" y="345544"/>
                  </a:lnTo>
                  <a:lnTo>
                    <a:pt x="3299735" y="345544"/>
                  </a:lnTo>
                  <a:lnTo>
                    <a:pt x="3340582" y="360978"/>
                  </a:lnTo>
                  <a:lnTo>
                    <a:pt x="3374938" y="386247"/>
                  </a:lnTo>
                  <a:lnTo>
                    <a:pt x="3401317" y="419479"/>
                  </a:lnTo>
                  <a:lnTo>
                    <a:pt x="3418234" y="458799"/>
                  </a:lnTo>
                  <a:lnTo>
                    <a:pt x="3424203" y="502334"/>
                  </a:lnTo>
                  <a:lnTo>
                    <a:pt x="3418234" y="545904"/>
                  </a:lnTo>
                  <a:lnTo>
                    <a:pt x="3401317" y="585307"/>
                  </a:lnTo>
                  <a:lnTo>
                    <a:pt x="3374938" y="618638"/>
                  </a:lnTo>
                  <a:lnTo>
                    <a:pt x="3340582" y="643991"/>
                  </a:lnTo>
                  <a:lnTo>
                    <a:pt x="3299735" y="659460"/>
                  </a:lnTo>
                  <a:lnTo>
                    <a:pt x="3299735" y="1161794"/>
                  </a:lnTo>
                  <a:close/>
                </a:path>
                <a:path w="4171950" h="3636009">
                  <a:moveTo>
                    <a:pt x="4077826" y="3517012"/>
                  </a:moveTo>
                  <a:lnTo>
                    <a:pt x="93518" y="3517012"/>
                  </a:lnTo>
                  <a:lnTo>
                    <a:pt x="93518" y="1413130"/>
                  </a:lnTo>
                  <a:lnTo>
                    <a:pt x="55631" y="1394845"/>
                  </a:lnTo>
                  <a:lnTo>
                    <a:pt x="26070" y="1366026"/>
                  </a:lnTo>
                  <a:lnTo>
                    <a:pt x="6854" y="1329383"/>
                  </a:lnTo>
                  <a:lnTo>
                    <a:pt x="0" y="1287630"/>
                  </a:lnTo>
                  <a:lnTo>
                    <a:pt x="6854" y="1245731"/>
                  </a:lnTo>
                  <a:lnTo>
                    <a:pt x="26070" y="1209067"/>
                  </a:lnTo>
                  <a:lnTo>
                    <a:pt x="55631" y="1180226"/>
                  </a:lnTo>
                  <a:lnTo>
                    <a:pt x="93518" y="1161794"/>
                  </a:lnTo>
                  <a:lnTo>
                    <a:pt x="4077826" y="1161794"/>
                  </a:lnTo>
                  <a:lnTo>
                    <a:pt x="4115713" y="1180226"/>
                  </a:lnTo>
                  <a:lnTo>
                    <a:pt x="4145274" y="1209067"/>
                  </a:lnTo>
                  <a:lnTo>
                    <a:pt x="4164491" y="1245731"/>
                  </a:lnTo>
                  <a:lnTo>
                    <a:pt x="4171345" y="1287630"/>
                  </a:lnTo>
                  <a:lnTo>
                    <a:pt x="4164491" y="1329383"/>
                  </a:lnTo>
                  <a:lnTo>
                    <a:pt x="4145274" y="1366026"/>
                  </a:lnTo>
                  <a:lnTo>
                    <a:pt x="4115713" y="1394845"/>
                  </a:lnTo>
                  <a:lnTo>
                    <a:pt x="4077826" y="1413130"/>
                  </a:lnTo>
                  <a:lnTo>
                    <a:pt x="4077826" y="3517012"/>
                  </a:lnTo>
                  <a:close/>
                </a:path>
                <a:path w="4171950" h="3636009">
                  <a:moveTo>
                    <a:pt x="3299735" y="3635939"/>
                  </a:moveTo>
                  <a:lnTo>
                    <a:pt x="871609" y="3635939"/>
                  </a:lnTo>
                  <a:lnTo>
                    <a:pt x="871609" y="3517012"/>
                  </a:lnTo>
                  <a:lnTo>
                    <a:pt x="3299735" y="3517012"/>
                  </a:lnTo>
                  <a:lnTo>
                    <a:pt x="3299735" y="3635939"/>
                  </a:lnTo>
                  <a:close/>
                </a:path>
              </a:pathLst>
            </a:custGeom>
            <a:solidFill>
              <a:srgbClr val="D5E9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78503" y="6651059"/>
              <a:ext cx="996950" cy="1005205"/>
            </a:xfrm>
            <a:custGeom>
              <a:avLst/>
              <a:gdLst/>
              <a:ahLst/>
              <a:cxnLst/>
              <a:rect l="l" t="t" r="r" b="b"/>
              <a:pathLst>
                <a:path w="996950" h="1005204">
                  <a:moveTo>
                    <a:pt x="498206" y="1005004"/>
                  </a:moveTo>
                  <a:lnTo>
                    <a:pt x="447912" y="1002471"/>
                  </a:lnTo>
                  <a:lnTo>
                    <a:pt x="399043" y="995033"/>
                  </a:lnTo>
                  <a:lnTo>
                    <a:pt x="351841" y="982936"/>
                  </a:lnTo>
                  <a:lnTo>
                    <a:pt x="306550" y="966424"/>
                  </a:lnTo>
                  <a:lnTo>
                    <a:pt x="263411" y="945741"/>
                  </a:lnTo>
                  <a:lnTo>
                    <a:pt x="222667" y="921132"/>
                  </a:lnTo>
                  <a:lnTo>
                    <a:pt x="184560" y="892840"/>
                  </a:lnTo>
                  <a:lnTo>
                    <a:pt x="149334" y="861112"/>
                  </a:lnTo>
                  <a:lnTo>
                    <a:pt x="117230" y="826190"/>
                  </a:lnTo>
                  <a:lnTo>
                    <a:pt x="88492" y="788319"/>
                  </a:lnTo>
                  <a:lnTo>
                    <a:pt x="63361" y="747745"/>
                  </a:lnTo>
                  <a:lnTo>
                    <a:pt x="42081" y="704710"/>
                  </a:lnTo>
                  <a:lnTo>
                    <a:pt x="24893" y="659460"/>
                  </a:lnTo>
                  <a:lnTo>
                    <a:pt x="14191" y="621756"/>
                  </a:lnTo>
                  <a:lnTo>
                    <a:pt x="6391" y="582916"/>
                  </a:lnTo>
                  <a:lnTo>
                    <a:pt x="1618" y="543066"/>
                  </a:lnTo>
                  <a:lnTo>
                    <a:pt x="0" y="502334"/>
                  </a:lnTo>
                  <a:lnTo>
                    <a:pt x="1618" y="461654"/>
                  </a:lnTo>
                  <a:lnTo>
                    <a:pt x="6391" y="421920"/>
                  </a:lnTo>
                  <a:lnTo>
                    <a:pt x="14191" y="383195"/>
                  </a:lnTo>
                  <a:lnTo>
                    <a:pt x="24893" y="345544"/>
                  </a:lnTo>
                  <a:lnTo>
                    <a:pt x="42081" y="300294"/>
                  </a:lnTo>
                  <a:lnTo>
                    <a:pt x="63361" y="257259"/>
                  </a:lnTo>
                  <a:lnTo>
                    <a:pt x="88492" y="216684"/>
                  </a:lnTo>
                  <a:lnTo>
                    <a:pt x="117230" y="178814"/>
                  </a:lnTo>
                  <a:lnTo>
                    <a:pt x="149334" y="143892"/>
                  </a:lnTo>
                  <a:lnTo>
                    <a:pt x="184560" y="112163"/>
                  </a:lnTo>
                  <a:lnTo>
                    <a:pt x="222667" y="83872"/>
                  </a:lnTo>
                  <a:lnTo>
                    <a:pt x="263411" y="59263"/>
                  </a:lnTo>
                  <a:lnTo>
                    <a:pt x="306550" y="38580"/>
                  </a:lnTo>
                  <a:lnTo>
                    <a:pt x="351841" y="22068"/>
                  </a:lnTo>
                  <a:lnTo>
                    <a:pt x="399043" y="9970"/>
                  </a:lnTo>
                  <a:lnTo>
                    <a:pt x="447912" y="2533"/>
                  </a:lnTo>
                  <a:lnTo>
                    <a:pt x="498206" y="0"/>
                  </a:lnTo>
                  <a:lnTo>
                    <a:pt x="548500" y="2533"/>
                  </a:lnTo>
                  <a:lnTo>
                    <a:pt x="597369" y="9970"/>
                  </a:lnTo>
                  <a:lnTo>
                    <a:pt x="644571" y="22068"/>
                  </a:lnTo>
                  <a:lnTo>
                    <a:pt x="689863" y="38580"/>
                  </a:lnTo>
                  <a:lnTo>
                    <a:pt x="733002" y="59263"/>
                  </a:lnTo>
                  <a:lnTo>
                    <a:pt x="773746" y="83872"/>
                  </a:lnTo>
                  <a:lnTo>
                    <a:pt x="811852" y="112163"/>
                  </a:lnTo>
                  <a:lnTo>
                    <a:pt x="847079" y="143892"/>
                  </a:lnTo>
                  <a:lnTo>
                    <a:pt x="879182" y="178814"/>
                  </a:lnTo>
                  <a:lnTo>
                    <a:pt x="886469" y="188417"/>
                  </a:lnTo>
                  <a:lnTo>
                    <a:pt x="395268" y="188417"/>
                  </a:lnTo>
                  <a:lnTo>
                    <a:pt x="395268" y="397358"/>
                  </a:lnTo>
                  <a:lnTo>
                    <a:pt x="188383" y="397358"/>
                  </a:lnTo>
                  <a:lnTo>
                    <a:pt x="188383" y="606300"/>
                  </a:lnTo>
                  <a:lnTo>
                    <a:pt x="395268" y="606300"/>
                  </a:lnTo>
                  <a:lnTo>
                    <a:pt x="395268" y="815241"/>
                  </a:lnTo>
                  <a:lnTo>
                    <a:pt x="887491" y="815241"/>
                  </a:lnTo>
                  <a:lnTo>
                    <a:pt x="879182" y="826190"/>
                  </a:lnTo>
                  <a:lnTo>
                    <a:pt x="847079" y="861112"/>
                  </a:lnTo>
                  <a:lnTo>
                    <a:pt x="811852" y="892840"/>
                  </a:lnTo>
                  <a:lnTo>
                    <a:pt x="773746" y="921132"/>
                  </a:lnTo>
                  <a:lnTo>
                    <a:pt x="733002" y="945741"/>
                  </a:lnTo>
                  <a:lnTo>
                    <a:pt x="689863" y="966424"/>
                  </a:lnTo>
                  <a:lnTo>
                    <a:pt x="644571" y="982936"/>
                  </a:lnTo>
                  <a:lnTo>
                    <a:pt x="597369" y="995033"/>
                  </a:lnTo>
                  <a:lnTo>
                    <a:pt x="548500" y="1002471"/>
                  </a:lnTo>
                  <a:lnTo>
                    <a:pt x="498206" y="1005004"/>
                  </a:lnTo>
                  <a:close/>
                </a:path>
                <a:path w="996950" h="1005204">
                  <a:moveTo>
                    <a:pt x="887491" y="815241"/>
                  </a:moveTo>
                  <a:lnTo>
                    <a:pt x="602490" y="815241"/>
                  </a:lnTo>
                  <a:lnTo>
                    <a:pt x="602490" y="606300"/>
                  </a:lnTo>
                  <a:lnTo>
                    <a:pt x="809375" y="606300"/>
                  </a:lnTo>
                  <a:lnTo>
                    <a:pt x="809375" y="397358"/>
                  </a:lnTo>
                  <a:lnTo>
                    <a:pt x="602490" y="397358"/>
                  </a:lnTo>
                  <a:lnTo>
                    <a:pt x="602490" y="188417"/>
                  </a:lnTo>
                  <a:lnTo>
                    <a:pt x="886469" y="188417"/>
                  </a:lnTo>
                  <a:lnTo>
                    <a:pt x="907921" y="216684"/>
                  </a:lnTo>
                  <a:lnTo>
                    <a:pt x="933051" y="257259"/>
                  </a:lnTo>
                  <a:lnTo>
                    <a:pt x="954332" y="300294"/>
                  </a:lnTo>
                  <a:lnTo>
                    <a:pt x="971519" y="345544"/>
                  </a:lnTo>
                  <a:lnTo>
                    <a:pt x="982221" y="383195"/>
                  </a:lnTo>
                  <a:lnTo>
                    <a:pt x="990021" y="421920"/>
                  </a:lnTo>
                  <a:lnTo>
                    <a:pt x="994794" y="461654"/>
                  </a:lnTo>
                  <a:lnTo>
                    <a:pt x="996413" y="502334"/>
                  </a:lnTo>
                  <a:lnTo>
                    <a:pt x="994794" y="543066"/>
                  </a:lnTo>
                  <a:lnTo>
                    <a:pt x="990021" y="582916"/>
                  </a:lnTo>
                  <a:lnTo>
                    <a:pt x="982221" y="621756"/>
                  </a:lnTo>
                  <a:lnTo>
                    <a:pt x="971519" y="659460"/>
                  </a:lnTo>
                  <a:lnTo>
                    <a:pt x="954332" y="704710"/>
                  </a:lnTo>
                  <a:lnTo>
                    <a:pt x="933051" y="747745"/>
                  </a:lnTo>
                  <a:lnTo>
                    <a:pt x="907921" y="788319"/>
                  </a:lnTo>
                  <a:lnTo>
                    <a:pt x="887491" y="815241"/>
                  </a:lnTo>
                  <a:close/>
                </a:path>
              </a:pathLst>
            </a:custGeom>
            <a:solidFill>
              <a:srgbClr val="C2DD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76709" y="9477320"/>
              <a:ext cx="467359" cy="810260"/>
            </a:xfrm>
            <a:custGeom>
              <a:avLst/>
              <a:gdLst/>
              <a:ahLst/>
              <a:cxnLst/>
              <a:rect l="l" t="t" r="r" b="b"/>
              <a:pathLst>
                <a:path w="467360" h="810259">
                  <a:moveTo>
                    <a:pt x="0" y="0"/>
                  </a:moveTo>
                  <a:lnTo>
                    <a:pt x="466921" y="0"/>
                  </a:lnTo>
                  <a:lnTo>
                    <a:pt x="466921" y="809679"/>
                  </a:lnTo>
                  <a:lnTo>
                    <a:pt x="0" y="809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97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09788" y="9477320"/>
              <a:ext cx="467359" cy="810260"/>
            </a:xfrm>
            <a:custGeom>
              <a:avLst/>
              <a:gdLst/>
              <a:ahLst/>
              <a:cxnLst/>
              <a:rect l="l" t="t" r="r" b="b"/>
              <a:pathLst>
                <a:path w="467360" h="810259">
                  <a:moveTo>
                    <a:pt x="0" y="0"/>
                  </a:moveTo>
                  <a:lnTo>
                    <a:pt x="466921" y="0"/>
                  </a:lnTo>
                  <a:lnTo>
                    <a:pt x="466921" y="809679"/>
                  </a:lnTo>
                  <a:lnTo>
                    <a:pt x="0" y="809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B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01177" y="7812854"/>
              <a:ext cx="467359" cy="534035"/>
            </a:xfrm>
            <a:custGeom>
              <a:avLst/>
              <a:gdLst/>
              <a:ahLst/>
              <a:cxnLst/>
              <a:rect l="l" t="t" r="r" b="b"/>
              <a:pathLst>
                <a:path w="467360" h="534034">
                  <a:moveTo>
                    <a:pt x="466921" y="533961"/>
                  </a:moveTo>
                  <a:lnTo>
                    <a:pt x="0" y="533961"/>
                  </a:lnTo>
                  <a:lnTo>
                    <a:pt x="0" y="0"/>
                  </a:lnTo>
                  <a:lnTo>
                    <a:pt x="466921" y="0"/>
                  </a:lnTo>
                  <a:lnTo>
                    <a:pt x="466921" y="533961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71256" y="7812861"/>
              <a:ext cx="3611245" cy="1570355"/>
            </a:xfrm>
            <a:custGeom>
              <a:avLst/>
              <a:gdLst/>
              <a:ahLst/>
              <a:cxnLst/>
              <a:rect l="l" t="t" r="r" b="b"/>
              <a:pathLst>
                <a:path w="3611245" h="1570354">
                  <a:moveTo>
                    <a:pt x="404685" y="1193419"/>
                  </a:moveTo>
                  <a:lnTo>
                    <a:pt x="0" y="1193419"/>
                  </a:lnTo>
                  <a:lnTo>
                    <a:pt x="0" y="1570253"/>
                  </a:lnTo>
                  <a:lnTo>
                    <a:pt x="404685" y="1570253"/>
                  </a:lnTo>
                  <a:lnTo>
                    <a:pt x="404685" y="1193419"/>
                  </a:lnTo>
                  <a:close/>
                </a:path>
                <a:path w="3611245" h="1570354">
                  <a:moveTo>
                    <a:pt x="404685" y="439750"/>
                  </a:moveTo>
                  <a:lnTo>
                    <a:pt x="0" y="439750"/>
                  </a:lnTo>
                  <a:lnTo>
                    <a:pt x="0" y="816584"/>
                  </a:lnTo>
                  <a:lnTo>
                    <a:pt x="404685" y="816584"/>
                  </a:lnTo>
                  <a:lnTo>
                    <a:pt x="404685" y="439750"/>
                  </a:lnTo>
                  <a:close/>
                </a:path>
                <a:path w="3611245" h="1570354">
                  <a:moveTo>
                    <a:pt x="1214056" y="533958"/>
                  </a:moveTo>
                  <a:lnTo>
                    <a:pt x="747141" y="533958"/>
                  </a:lnTo>
                  <a:lnTo>
                    <a:pt x="747141" y="1067917"/>
                  </a:lnTo>
                  <a:lnTo>
                    <a:pt x="1214056" y="1067917"/>
                  </a:lnTo>
                  <a:lnTo>
                    <a:pt x="1214056" y="533958"/>
                  </a:lnTo>
                  <a:close/>
                </a:path>
                <a:path w="3611245" h="1570354">
                  <a:moveTo>
                    <a:pt x="1680984" y="0"/>
                  </a:moveTo>
                  <a:lnTo>
                    <a:pt x="1214056" y="0"/>
                  </a:lnTo>
                  <a:lnTo>
                    <a:pt x="1214056" y="533958"/>
                  </a:lnTo>
                  <a:lnTo>
                    <a:pt x="1680984" y="533958"/>
                  </a:lnTo>
                  <a:lnTo>
                    <a:pt x="1680984" y="0"/>
                  </a:lnTo>
                  <a:close/>
                </a:path>
                <a:path w="3611245" h="1570354">
                  <a:moveTo>
                    <a:pt x="2396833" y="533958"/>
                  </a:moveTo>
                  <a:lnTo>
                    <a:pt x="1929917" y="533958"/>
                  </a:lnTo>
                  <a:lnTo>
                    <a:pt x="1929917" y="1067917"/>
                  </a:lnTo>
                  <a:lnTo>
                    <a:pt x="2396833" y="1067917"/>
                  </a:lnTo>
                  <a:lnTo>
                    <a:pt x="2396833" y="533958"/>
                  </a:lnTo>
                  <a:close/>
                </a:path>
                <a:path w="3611245" h="1570354">
                  <a:moveTo>
                    <a:pt x="2863761" y="0"/>
                  </a:moveTo>
                  <a:lnTo>
                    <a:pt x="2396833" y="0"/>
                  </a:lnTo>
                  <a:lnTo>
                    <a:pt x="2396833" y="533958"/>
                  </a:lnTo>
                  <a:lnTo>
                    <a:pt x="2863761" y="533958"/>
                  </a:lnTo>
                  <a:lnTo>
                    <a:pt x="2863761" y="0"/>
                  </a:lnTo>
                  <a:close/>
                </a:path>
                <a:path w="3611245" h="1570354">
                  <a:moveTo>
                    <a:pt x="3610902" y="1193419"/>
                  </a:moveTo>
                  <a:lnTo>
                    <a:pt x="3206216" y="1193419"/>
                  </a:lnTo>
                  <a:lnTo>
                    <a:pt x="3206216" y="1570253"/>
                  </a:lnTo>
                  <a:lnTo>
                    <a:pt x="3610902" y="1570253"/>
                  </a:lnTo>
                  <a:lnTo>
                    <a:pt x="3610902" y="1193419"/>
                  </a:lnTo>
                  <a:close/>
                </a:path>
              </a:pathLst>
            </a:custGeom>
            <a:solidFill>
              <a:srgbClr val="52A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90773" y="7812854"/>
              <a:ext cx="871855" cy="251460"/>
            </a:xfrm>
            <a:custGeom>
              <a:avLst/>
              <a:gdLst/>
              <a:ahLst/>
              <a:cxnLst/>
              <a:rect l="l" t="t" r="r" b="b"/>
              <a:pathLst>
                <a:path w="871854" h="251459">
                  <a:moveTo>
                    <a:pt x="778090" y="251335"/>
                  </a:moveTo>
                  <a:lnTo>
                    <a:pt x="0" y="251335"/>
                  </a:lnTo>
                  <a:lnTo>
                    <a:pt x="0" y="0"/>
                  </a:lnTo>
                  <a:lnTo>
                    <a:pt x="778090" y="0"/>
                  </a:lnTo>
                  <a:lnTo>
                    <a:pt x="815977" y="18431"/>
                  </a:lnTo>
                  <a:lnTo>
                    <a:pt x="845538" y="47272"/>
                  </a:lnTo>
                  <a:lnTo>
                    <a:pt x="864755" y="83936"/>
                  </a:lnTo>
                  <a:lnTo>
                    <a:pt x="871609" y="125835"/>
                  </a:lnTo>
                  <a:lnTo>
                    <a:pt x="864755" y="167588"/>
                  </a:lnTo>
                  <a:lnTo>
                    <a:pt x="845538" y="204231"/>
                  </a:lnTo>
                  <a:lnTo>
                    <a:pt x="815977" y="233050"/>
                  </a:lnTo>
                  <a:lnTo>
                    <a:pt x="778090" y="251335"/>
                  </a:lnTo>
                  <a:close/>
                </a:path>
              </a:pathLst>
            </a:custGeom>
            <a:solidFill>
              <a:srgbClr val="E15C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90770" y="8064080"/>
              <a:ext cx="778510" cy="2105025"/>
            </a:xfrm>
            <a:custGeom>
              <a:avLst/>
              <a:gdLst/>
              <a:ahLst/>
              <a:cxnLst/>
              <a:rect l="l" t="t" r="r" b="b"/>
              <a:pathLst>
                <a:path w="778510" h="2105025">
                  <a:moveTo>
                    <a:pt x="778090" y="0"/>
                  </a:moveTo>
                  <a:lnTo>
                    <a:pt x="0" y="0"/>
                  </a:lnTo>
                  <a:lnTo>
                    <a:pt x="0" y="187972"/>
                  </a:lnTo>
                  <a:lnTo>
                    <a:pt x="0" y="1695602"/>
                  </a:lnTo>
                  <a:lnTo>
                    <a:pt x="0" y="2104580"/>
                  </a:lnTo>
                  <a:lnTo>
                    <a:pt x="778090" y="2104580"/>
                  </a:lnTo>
                  <a:lnTo>
                    <a:pt x="778090" y="1695869"/>
                  </a:lnTo>
                  <a:lnTo>
                    <a:pt x="778090" y="1695602"/>
                  </a:lnTo>
                  <a:lnTo>
                    <a:pt x="778090" y="188531"/>
                  </a:lnTo>
                  <a:lnTo>
                    <a:pt x="591388" y="188531"/>
                  </a:lnTo>
                  <a:lnTo>
                    <a:pt x="591388" y="1695602"/>
                  </a:lnTo>
                  <a:lnTo>
                    <a:pt x="186702" y="1695602"/>
                  </a:lnTo>
                  <a:lnTo>
                    <a:pt x="186702" y="187972"/>
                  </a:lnTo>
                  <a:lnTo>
                    <a:pt x="778090" y="187972"/>
                  </a:lnTo>
                  <a:lnTo>
                    <a:pt x="778090" y="0"/>
                  </a:lnTo>
                  <a:close/>
                </a:path>
              </a:pathLst>
            </a:custGeom>
            <a:solidFill>
              <a:srgbClr val="ABCC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77473" y="8629446"/>
              <a:ext cx="405130" cy="1130935"/>
            </a:xfrm>
            <a:custGeom>
              <a:avLst/>
              <a:gdLst/>
              <a:ahLst/>
              <a:cxnLst/>
              <a:rect l="l" t="t" r="r" b="b"/>
              <a:pathLst>
                <a:path w="405129" h="1130934">
                  <a:moveTo>
                    <a:pt x="404685" y="753668"/>
                  </a:moveTo>
                  <a:lnTo>
                    <a:pt x="0" y="753668"/>
                  </a:lnTo>
                  <a:lnTo>
                    <a:pt x="0" y="1130503"/>
                  </a:lnTo>
                  <a:lnTo>
                    <a:pt x="404685" y="1130503"/>
                  </a:lnTo>
                  <a:lnTo>
                    <a:pt x="404685" y="753668"/>
                  </a:lnTo>
                  <a:close/>
                </a:path>
                <a:path w="405129" h="1130934">
                  <a:moveTo>
                    <a:pt x="404685" y="0"/>
                  </a:moveTo>
                  <a:lnTo>
                    <a:pt x="0" y="0"/>
                  </a:lnTo>
                  <a:lnTo>
                    <a:pt x="0" y="376834"/>
                  </a:lnTo>
                  <a:lnTo>
                    <a:pt x="404685" y="376834"/>
                  </a:lnTo>
                  <a:lnTo>
                    <a:pt x="404685" y="0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77474" y="8252607"/>
              <a:ext cx="405130" cy="377190"/>
            </a:xfrm>
            <a:custGeom>
              <a:avLst/>
              <a:gdLst/>
              <a:ahLst/>
              <a:cxnLst/>
              <a:rect l="l" t="t" r="r" b="b"/>
              <a:pathLst>
                <a:path w="405129" h="377190">
                  <a:moveTo>
                    <a:pt x="404687" y="376834"/>
                  </a:moveTo>
                  <a:lnTo>
                    <a:pt x="0" y="376834"/>
                  </a:lnTo>
                  <a:lnTo>
                    <a:pt x="0" y="0"/>
                  </a:lnTo>
                  <a:lnTo>
                    <a:pt x="404687" y="0"/>
                  </a:lnTo>
                  <a:lnTo>
                    <a:pt x="404687" y="376834"/>
                  </a:lnTo>
                  <a:close/>
                </a:path>
              </a:pathLst>
            </a:custGeom>
            <a:solidFill>
              <a:srgbClr val="52A6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50022" y="6996603"/>
              <a:ext cx="865505" cy="314325"/>
            </a:xfrm>
            <a:custGeom>
              <a:avLst/>
              <a:gdLst/>
              <a:ahLst/>
              <a:cxnLst/>
              <a:rect l="l" t="t" r="r" b="b"/>
              <a:pathLst>
                <a:path w="865504" h="314325">
                  <a:moveTo>
                    <a:pt x="740750" y="313916"/>
                  </a:moveTo>
                  <a:lnTo>
                    <a:pt x="0" y="313916"/>
                  </a:lnTo>
                  <a:lnTo>
                    <a:pt x="10701" y="276212"/>
                  </a:lnTo>
                  <a:lnTo>
                    <a:pt x="18501" y="237372"/>
                  </a:lnTo>
                  <a:lnTo>
                    <a:pt x="23274" y="197522"/>
                  </a:lnTo>
                  <a:lnTo>
                    <a:pt x="24893" y="156790"/>
                  </a:lnTo>
                  <a:lnTo>
                    <a:pt x="23274" y="116110"/>
                  </a:lnTo>
                  <a:lnTo>
                    <a:pt x="18501" y="76376"/>
                  </a:lnTo>
                  <a:lnTo>
                    <a:pt x="10701" y="37651"/>
                  </a:lnTo>
                  <a:lnTo>
                    <a:pt x="0" y="0"/>
                  </a:lnTo>
                  <a:lnTo>
                    <a:pt x="740750" y="0"/>
                  </a:lnTo>
                  <a:lnTo>
                    <a:pt x="781597" y="15434"/>
                  </a:lnTo>
                  <a:lnTo>
                    <a:pt x="815953" y="40703"/>
                  </a:lnTo>
                  <a:lnTo>
                    <a:pt x="842332" y="73934"/>
                  </a:lnTo>
                  <a:lnTo>
                    <a:pt x="859248" y="113254"/>
                  </a:lnTo>
                  <a:lnTo>
                    <a:pt x="865217" y="156790"/>
                  </a:lnTo>
                  <a:lnTo>
                    <a:pt x="859248" y="200360"/>
                  </a:lnTo>
                  <a:lnTo>
                    <a:pt x="842331" y="239763"/>
                  </a:lnTo>
                  <a:lnTo>
                    <a:pt x="815952" y="273094"/>
                  </a:lnTo>
                  <a:lnTo>
                    <a:pt x="781597" y="298447"/>
                  </a:lnTo>
                  <a:lnTo>
                    <a:pt x="740750" y="313916"/>
                  </a:lnTo>
                  <a:close/>
                </a:path>
              </a:pathLst>
            </a:custGeom>
            <a:solidFill>
              <a:srgbClr val="E15C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68099" y="8346816"/>
              <a:ext cx="467359" cy="534035"/>
            </a:xfrm>
            <a:custGeom>
              <a:avLst/>
              <a:gdLst/>
              <a:ahLst/>
              <a:cxnLst/>
              <a:rect l="l" t="t" r="r" b="b"/>
              <a:pathLst>
                <a:path w="467360" h="534034">
                  <a:moveTo>
                    <a:pt x="466921" y="533961"/>
                  </a:moveTo>
                  <a:lnTo>
                    <a:pt x="0" y="533961"/>
                  </a:lnTo>
                  <a:lnTo>
                    <a:pt x="0" y="0"/>
                  </a:lnTo>
                  <a:lnTo>
                    <a:pt x="466921" y="0"/>
                  </a:lnTo>
                  <a:lnTo>
                    <a:pt x="466921" y="533961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66884" y="6839686"/>
              <a:ext cx="621030" cy="626745"/>
            </a:xfrm>
            <a:custGeom>
              <a:avLst/>
              <a:gdLst/>
              <a:ahLst/>
              <a:cxnLst/>
              <a:rect l="l" t="t" r="r" b="b"/>
              <a:pathLst>
                <a:path w="621029" h="626745">
                  <a:moveTo>
                    <a:pt x="620991" y="208305"/>
                  </a:moveTo>
                  <a:lnTo>
                    <a:pt x="414096" y="208305"/>
                  </a:lnTo>
                  <a:lnTo>
                    <a:pt x="414096" y="0"/>
                  </a:lnTo>
                  <a:lnTo>
                    <a:pt x="206883" y="0"/>
                  </a:lnTo>
                  <a:lnTo>
                    <a:pt x="206883" y="208305"/>
                  </a:lnTo>
                  <a:lnTo>
                    <a:pt x="0" y="208305"/>
                  </a:lnTo>
                  <a:lnTo>
                    <a:pt x="0" y="417868"/>
                  </a:lnTo>
                  <a:lnTo>
                    <a:pt x="206883" y="417868"/>
                  </a:lnTo>
                  <a:lnTo>
                    <a:pt x="206883" y="626173"/>
                  </a:lnTo>
                  <a:lnTo>
                    <a:pt x="414096" y="626173"/>
                  </a:lnTo>
                  <a:lnTo>
                    <a:pt x="414096" y="417868"/>
                  </a:lnTo>
                  <a:lnTo>
                    <a:pt x="620991" y="417868"/>
                  </a:lnTo>
                  <a:lnTo>
                    <a:pt x="620991" y="208305"/>
                  </a:lnTo>
                  <a:close/>
                </a:path>
              </a:pathLst>
            </a:custGeom>
            <a:solidFill>
              <a:srgbClr val="4AAF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885320" y="8346816"/>
              <a:ext cx="467359" cy="534035"/>
            </a:xfrm>
            <a:custGeom>
              <a:avLst/>
              <a:gdLst/>
              <a:ahLst/>
              <a:cxnLst/>
              <a:rect l="l" t="t" r="r" b="b"/>
              <a:pathLst>
                <a:path w="467360" h="534034">
                  <a:moveTo>
                    <a:pt x="466921" y="533961"/>
                  </a:moveTo>
                  <a:lnTo>
                    <a:pt x="0" y="533961"/>
                  </a:lnTo>
                  <a:lnTo>
                    <a:pt x="0" y="0"/>
                  </a:lnTo>
                  <a:lnTo>
                    <a:pt x="466921" y="0"/>
                  </a:lnTo>
                  <a:lnTo>
                    <a:pt x="466921" y="533961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38178" y="6996603"/>
              <a:ext cx="865505" cy="314325"/>
            </a:xfrm>
            <a:custGeom>
              <a:avLst/>
              <a:gdLst/>
              <a:ahLst/>
              <a:cxnLst/>
              <a:rect l="l" t="t" r="r" b="b"/>
              <a:pathLst>
                <a:path w="865505" h="314325">
                  <a:moveTo>
                    <a:pt x="865217" y="313916"/>
                  </a:moveTo>
                  <a:lnTo>
                    <a:pt x="124467" y="313916"/>
                  </a:lnTo>
                  <a:lnTo>
                    <a:pt x="83620" y="298447"/>
                  </a:lnTo>
                  <a:lnTo>
                    <a:pt x="49264" y="273094"/>
                  </a:lnTo>
                  <a:lnTo>
                    <a:pt x="22885" y="239763"/>
                  </a:lnTo>
                  <a:lnTo>
                    <a:pt x="5969" y="200360"/>
                  </a:lnTo>
                  <a:lnTo>
                    <a:pt x="0" y="156790"/>
                  </a:lnTo>
                  <a:lnTo>
                    <a:pt x="5969" y="113254"/>
                  </a:lnTo>
                  <a:lnTo>
                    <a:pt x="22885" y="73934"/>
                  </a:lnTo>
                  <a:lnTo>
                    <a:pt x="49264" y="40703"/>
                  </a:lnTo>
                  <a:lnTo>
                    <a:pt x="83620" y="15434"/>
                  </a:lnTo>
                  <a:lnTo>
                    <a:pt x="124467" y="0"/>
                  </a:lnTo>
                  <a:lnTo>
                    <a:pt x="865217" y="0"/>
                  </a:lnTo>
                  <a:lnTo>
                    <a:pt x="854516" y="37651"/>
                  </a:lnTo>
                  <a:lnTo>
                    <a:pt x="846715" y="76376"/>
                  </a:lnTo>
                  <a:lnTo>
                    <a:pt x="841943" y="116110"/>
                  </a:lnTo>
                  <a:lnTo>
                    <a:pt x="840324" y="156790"/>
                  </a:lnTo>
                  <a:lnTo>
                    <a:pt x="841943" y="197522"/>
                  </a:lnTo>
                  <a:lnTo>
                    <a:pt x="846715" y="237372"/>
                  </a:lnTo>
                  <a:lnTo>
                    <a:pt x="854516" y="276212"/>
                  </a:lnTo>
                  <a:lnTo>
                    <a:pt x="865217" y="313916"/>
                  </a:lnTo>
                  <a:close/>
                </a:path>
              </a:pathLst>
            </a:custGeom>
            <a:solidFill>
              <a:srgbClr val="E15C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18399" y="7812854"/>
              <a:ext cx="467359" cy="534035"/>
            </a:xfrm>
            <a:custGeom>
              <a:avLst/>
              <a:gdLst/>
              <a:ahLst/>
              <a:cxnLst/>
              <a:rect l="l" t="t" r="r" b="b"/>
              <a:pathLst>
                <a:path w="467360" h="534034">
                  <a:moveTo>
                    <a:pt x="466921" y="533961"/>
                  </a:moveTo>
                  <a:lnTo>
                    <a:pt x="0" y="533961"/>
                  </a:lnTo>
                  <a:lnTo>
                    <a:pt x="0" y="0"/>
                  </a:lnTo>
                  <a:lnTo>
                    <a:pt x="466921" y="0"/>
                  </a:lnTo>
                  <a:lnTo>
                    <a:pt x="466921" y="533961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84553" y="8064080"/>
              <a:ext cx="778510" cy="2105025"/>
            </a:xfrm>
            <a:custGeom>
              <a:avLst/>
              <a:gdLst/>
              <a:ahLst/>
              <a:cxnLst/>
              <a:rect l="l" t="t" r="r" b="b"/>
              <a:pathLst>
                <a:path w="778510" h="2105025">
                  <a:moveTo>
                    <a:pt x="778090" y="0"/>
                  </a:moveTo>
                  <a:lnTo>
                    <a:pt x="0" y="0"/>
                  </a:lnTo>
                  <a:lnTo>
                    <a:pt x="0" y="187972"/>
                  </a:lnTo>
                  <a:lnTo>
                    <a:pt x="0" y="1695602"/>
                  </a:lnTo>
                  <a:lnTo>
                    <a:pt x="0" y="2104580"/>
                  </a:lnTo>
                  <a:lnTo>
                    <a:pt x="778090" y="2104580"/>
                  </a:lnTo>
                  <a:lnTo>
                    <a:pt x="778090" y="1695869"/>
                  </a:lnTo>
                  <a:lnTo>
                    <a:pt x="778090" y="1695602"/>
                  </a:lnTo>
                  <a:lnTo>
                    <a:pt x="778090" y="188531"/>
                  </a:lnTo>
                  <a:lnTo>
                    <a:pt x="591388" y="188531"/>
                  </a:lnTo>
                  <a:lnTo>
                    <a:pt x="591388" y="1695602"/>
                  </a:lnTo>
                  <a:lnTo>
                    <a:pt x="186702" y="1695602"/>
                  </a:lnTo>
                  <a:lnTo>
                    <a:pt x="186702" y="187972"/>
                  </a:lnTo>
                  <a:lnTo>
                    <a:pt x="778090" y="187972"/>
                  </a:lnTo>
                  <a:lnTo>
                    <a:pt x="778090" y="0"/>
                  </a:lnTo>
                  <a:close/>
                </a:path>
              </a:pathLst>
            </a:custGeom>
            <a:solidFill>
              <a:srgbClr val="ABCC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91037" y="7812854"/>
              <a:ext cx="871855" cy="251460"/>
            </a:xfrm>
            <a:custGeom>
              <a:avLst/>
              <a:gdLst/>
              <a:ahLst/>
              <a:cxnLst/>
              <a:rect l="l" t="t" r="r" b="b"/>
              <a:pathLst>
                <a:path w="871855" h="251459">
                  <a:moveTo>
                    <a:pt x="871609" y="251335"/>
                  </a:moveTo>
                  <a:lnTo>
                    <a:pt x="93518" y="251335"/>
                  </a:lnTo>
                  <a:lnTo>
                    <a:pt x="55631" y="233050"/>
                  </a:lnTo>
                  <a:lnTo>
                    <a:pt x="26070" y="204231"/>
                  </a:lnTo>
                  <a:lnTo>
                    <a:pt x="6854" y="167588"/>
                  </a:lnTo>
                  <a:lnTo>
                    <a:pt x="0" y="125835"/>
                  </a:lnTo>
                  <a:lnTo>
                    <a:pt x="6854" y="83936"/>
                  </a:lnTo>
                  <a:lnTo>
                    <a:pt x="26070" y="47272"/>
                  </a:lnTo>
                  <a:lnTo>
                    <a:pt x="55631" y="18431"/>
                  </a:lnTo>
                  <a:lnTo>
                    <a:pt x="93518" y="0"/>
                  </a:lnTo>
                  <a:lnTo>
                    <a:pt x="871609" y="0"/>
                  </a:lnTo>
                  <a:lnTo>
                    <a:pt x="871609" y="251335"/>
                  </a:lnTo>
                  <a:close/>
                </a:path>
              </a:pathLst>
            </a:custGeom>
            <a:solidFill>
              <a:srgbClr val="E15C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71256" y="8629446"/>
              <a:ext cx="405130" cy="1130935"/>
            </a:xfrm>
            <a:custGeom>
              <a:avLst/>
              <a:gdLst/>
              <a:ahLst/>
              <a:cxnLst/>
              <a:rect l="l" t="t" r="r" b="b"/>
              <a:pathLst>
                <a:path w="405130" h="1130934">
                  <a:moveTo>
                    <a:pt x="404685" y="753668"/>
                  </a:moveTo>
                  <a:lnTo>
                    <a:pt x="0" y="753668"/>
                  </a:lnTo>
                  <a:lnTo>
                    <a:pt x="0" y="1130503"/>
                  </a:lnTo>
                  <a:lnTo>
                    <a:pt x="404685" y="1130503"/>
                  </a:lnTo>
                  <a:lnTo>
                    <a:pt x="404685" y="753668"/>
                  </a:lnTo>
                  <a:close/>
                </a:path>
                <a:path w="405130" h="1130934">
                  <a:moveTo>
                    <a:pt x="404685" y="0"/>
                  </a:moveTo>
                  <a:lnTo>
                    <a:pt x="0" y="0"/>
                  </a:lnTo>
                  <a:lnTo>
                    <a:pt x="0" y="376834"/>
                  </a:lnTo>
                  <a:lnTo>
                    <a:pt x="404685" y="376834"/>
                  </a:lnTo>
                  <a:lnTo>
                    <a:pt x="404685" y="0"/>
                  </a:lnTo>
                  <a:close/>
                </a:path>
              </a:pathLst>
            </a:custGeom>
            <a:solidFill>
              <a:srgbClr val="8ECA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1269" y="9977501"/>
              <a:ext cx="191780" cy="672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57388" y="6617423"/>
              <a:ext cx="4238625" cy="3657600"/>
            </a:xfrm>
            <a:custGeom>
              <a:avLst/>
              <a:gdLst/>
              <a:ahLst/>
              <a:cxnLst/>
              <a:rect l="l" t="t" r="r" b="b"/>
              <a:pathLst>
                <a:path w="4238625" h="3657600">
                  <a:moveTo>
                    <a:pt x="2619908" y="2857500"/>
                  </a:moveTo>
                  <a:lnTo>
                    <a:pt x="2617266" y="2844800"/>
                  </a:lnTo>
                  <a:lnTo>
                    <a:pt x="2610066" y="2832100"/>
                  </a:lnTo>
                  <a:lnTo>
                    <a:pt x="2599372" y="2819400"/>
                  </a:lnTo>
                  <a:lnTo>
                    <a:pt x="1639252" y="2819400"/>
                  </a:lnTo>
                  <a:lnTo>
                    <a:pt x="1628559" y="2832100"/>
                  </a:lnTo>
                  <a:lnTo>
                    <a:pt x="1621358" y="2844800"/>
                  </a:lnTo>
                  <a:lnTo>
                    <a:pt x="1618716" y="2857500"/>
                  </a:lnTo>
                  <a:lnTo>
                    <a:pt x="1618716" y="3657600"/>
                  </a:lnTo>
                  <a:lnTo>
                    <a:pt x="1686001" y="3657600"/>
                  </a:lnTo>
                  <a:lnTo>
                    <a:pt x="1686001" y="2882900"/>
                  </a:lnTo>
                  <a:lnTo>
                    <a:pt x="2085670" y="2882900"/>
                  </a:lnTo>
                  <a:lnTo>
                    <a:pt x="2085670" y="3657600"/>
                  </a:lnTo>
                  <a:lnTo>
                    <a:pt x="2152954" y="3657600"/>
                  </a:lnTo>
                  <a:lnTo>
                    <a:pt x="2152954" y="2882900"/>
                  </a:lnTo>
                  <a:lnTo>
                    <a:pt x="2552636" y="2882900"/>
                  </a:lnTo>
                  <a:lnTo>
                    <a:pt x="2552636" y="3657600"/>
                  </a:lnTo>
                  <a:lnTo>
                    <a:pt x="2619908" y="3657600"/>
                  </a:lnTo>
                  <a:lnTo>
                    <a:pt x="2619908" y="2882900"/>
                  </a:lnTo>
                  <a:lnTo>
                    <a:pt x="2619908" y="2857500"/>
                  </a:lnTo>
                  <a:close/>
                </a:path>
                <a:path w="4238625" h="3657600">
                  <a:moveTo>
                    <a:pt x="3211360" y="1195539"/>
                  </a:moveTo>
                  <a:lnTo>
                    <a:pt x="3208731" y="1182446"/>
                  </a:lnTo>
                  <a:lnTo>
                    <a:pt x="3201517" y="1171752"/>
                  </a:lnTo>
                  <a:lnTo>
                    <a:pt x="3190837" y="1164539"/>
                  </a:lnTo>
                  <a:lnTo>
                    <a:pt x="3177730" y="1161897"/>
                  </a:lnTo>
                  <a:lnTo>
                    <a:pt x="3144088" y="1161897"/>
                  </a:lnTo>
                  <a:lnTo>
                    <a:pt x="3144088" y="1229182"/>
                  </a:lnTo>
                  <a:lnTo>
                    <a:pt x="3144088" y="1695754"/>
                  </a:lnTo>
                  <a:lnTo>
                    <a:pt x="3144088" y="1763039"/>
                  </a:lnTo>
                  <a:lnTo>
                    <a:pt x="3144088" y="2229612"/>
                  </a:lnTo>
                  <a:lnTo>
                    <a:pt x="2744406" y="2229612"/>
                  </a:lnTo>
                  <a:lnTo>
                    <a:pt x="2744406" y="1763039"/>
                  </a:lnTo>
                  <a:lnTo>
                    <a:pt x="3144088" y="1763039"/>
                  </a:lnTo>
                  <a:lnTo>
                    <a:pt x="3144088" y="1695754"/>
                  </a:lnTo>
                  <a:lnTo>
                    <a:pt x="2744406" y="1695754"/>
                  </a:lnTo>
                  <a:lnTo>
                    <a:pt x="2744406" y="1229182"/>
                  </a:lnTo>
                  <a:lnTo>
                    <a:pt x="3144088" y="1229182"/>
                  </a:lnTo>
                  <a:lnTo>
                    <a:pt x="3144088" y="1161897"/>
                  </a:lnTo>
                  <a:lnTo>
                    <a:pt x="2677134" y="1161897"/>
                  </a:lnTo>
                  <a:lnTo>
                    <a:pt x="2677134" y="1229182"/>
                  </a:lnTo>
                  <a:lnTo>
                    <a:pt x="2677134" y="1695754"/>
                  </a:lnTo>
                  <a:lnTo>
                    <a:pt x="2677134" y="1763039"/>
                  </a:lnTo>
                  <a:lnTo>
                    <a:pt x="2677134" y="2229612"/>
                  </a:lnTo>
                  <a:lnTo>
                    <a:pt x="2277453" y="2229612"/>
                  </a:lnTo>
                  <a:lnTo>
                    <a:pt x="2277453" y="1763039"/>
                  </a:lnTo>
                  <a:lnTo>
                    <a:pt x="2677134" y="1763039"/>
                  </a:lnTo>
                  <a:lnTo>
                    <a:pt x="2677134" y="1695754"/>
                  </a:lnTo>
                  <a:lnTo>
                    <a:pt x="2277453" y="1695754"/>
                  </a:lnTo>
                  <a:lnTo>
                    <a:pt x="2277453" y="1229182"/>
                  </a:lnTo>
                  <a:lnTo>
                    <a:pt x="2677134" y="1229182"/>
                  </a:lnTo>
                  <a:lnTo>
                    <a:pt x="2677134" y="1161897"/>
                  </a:lnTo>
                  <a:lnTo>
                    <a:pt x="2243810" y="1161897"/>
                  </a:lnTo>
                  <a:lnTo>
                    <a:pt x="2230717" y="1164539"/>
                  </a:lnTo>
                  <a:lnTo>
                    <a:pt x="2220023" y="1171752"/>
                  </a:lnTo>
                  <a:lnTo>
                    <a:pt x="2212822" y="1182446"/>
                  </a:lnTo>
                  <a:lnTo>
                    <a:pt x="2210181" y="1195539"/>
                  </a:lnTo>
                  <a:lnTo>
                    <a:pt x="2210181" y="2263229"/>
                  </a:lnTo>
                  <a:lnTo>
                    <a:pt x="2212822" y="2276335"/>
                  </a:lnTo>
                  <a:lnTo>
                    <a:pt x="2220023" y="2287028"/>
                  </a:lnTo>
                  <a:lnTo>
                    <a:pt x="2230717" y="2294229"/>
                  </a:lnTo>
                  <a:lnTo>
                    <a:pt x="2243810" y="2296871"/>
                  </a:lnTo>
                  <a:lnTo>
                    <a:pt x="3177730" y="2296871"/>
                  </a:lnTo>
                  <a:lnTo>
                    <a:pt x="3190837" y="2294229"/>
                  </a:lnTo>
                  <a:lnTo>
                    <a:pt x="3201517" y="2287028"/>
                  </a:lnTo>
                  <a:lnTo>
                    <a:pt x="3208731" y="2276335"/>
                  </a:lnTo>
                  <a:lnTo>
                    <a:pt x="3211360" y="2263229"/>
                  </a:lnTo>
                  <a:lnTo>
                    <a:pt x="3211360" y="2229612"/>
                  </a:lnTo>
                  <a:lnTo>
                    <a:pt x="3211360" y="1763039"/>
                  </a:lnTo>
                  <a:lnTo>
                    <a:pt x="3211360" y="1695754"/>
                  </a:lnTo>
                  <a:lnTo>
                    <a:pt x="3211360" y="1229182"/>
                  </a:lnTo>
                  <a:lnTo>
                    <a:pt x="3211360" y="1195539"/>
                  </a:lnTo>
                  <a:close/>
                </a:path>
                <a:path w="4238625" h="3657600">
                  <a:moveTo>
                    <a:pt x="3958475" y="1635188"/>
                  </a:moveTo>
                  <a:lnTo>
                    <a:pt x="3955834" y="1622094"/>
                  </a:lnTo>
                  <a:lnTo>
                    <a:pt x="3948633" y="1611401"/>
                  </a:lnTo>
                  <a:lnTo>
                    <a:pt x="3937939" y="1604187"/>
                  </a:lnTo>
                  <a:lnTo>
                    <a:pt x="3924833" y="1601546"/>
                  </a:lnTo>
                  <a:lnTo>
                    <a:pt x="3891191" y="1601546"/>
                  </a:lnTo>
                  <a:lnTo>
                    <a:pt x="3891191" y="1668830"/>
                  </a:lnTo>
                  <a:lnTo>
                    <a:pt x="3891191" y="1978380"/>
                  </a:lnTo>
                  <a:lnTo>
                    <a:pt x="3891191" y="3108883"/>
                  </a:lnTo>
                  <a:lnTo>
                    <a:pt x="3553790" y="3108883"/>
                  </a:lnTo>
                  <a:lnTo>
                    <a:pt x="3553790" y="2799346"/>
                  </a:lnTo>
                  <a:lnTo>
                    <a:pt x="3891191" y="2799346"/>
                  </a:lnTo>
                  <a:lnTo>
                    <a:pt x="3891191" y="2732049"/>
                  </a:lnTo>
                  <a:lnTo>
                    <a:pt x="3553790" y="2732049"/>
                  </a:lnTo>
                  <a:lnTo>
                    <a:pt x="3553790" y="2422499"/>
                  </a:lnTo>
                  <a:lnTo>
                    <a:pt x="3891191" y="2422499"/>
                  </a:lnTo>
                  <a:lnTo>
                    <a:pt x="3891191" y="2355215"/>
                  </a:lnTo>
                  <a:lnTo>
                    <a:pt x="3553790" y="2355215"/>
                  </a:lnTo>
                  <a:lnTo>
                    <a:pt x="3553790" y="2045665"/>
                  </a:lnTo>
                  <a:lnTo>
                    <a:pt x="3891191" y="2045665"/>
                  </a:lnTo>
                  <a:lnTo>
                    <a:pt x="3891191" y="1978380"/>
                  </a:lnTo>
                  <a:lnTo>
                    <a:pt x="3553790" y="1978380"/>
                  </a:lnTo>
                  <a:lnTo>
                    <a:pt x="3553790" y="1668830"/>
                  </a:lnTo>
                  <a:lnTo>
                    <a:pt x="3891191" y="1668830"/>
                  </a:lnTo>
                  <a:lnTo>
                    <a:pt x="3891191" y="1601546"/>
                  </a:lnTo>
                  <a:lnTo>
                    <a:pt x="3520148" y="1601546"/>
                  </a:lnTo>
                  <a:lnTo>
                    <a:pt x="3507041" y="1604187"/>
                  </a:lnTo>
                  <a:lnTo>
                    <a:pt x="3496348" y="1611401"/>
                  </a:lnTo>
                  <a:lnTo>
                    <a:pt x="3489147" y="1622094"/>
                  </a:lnTo>
                  <a:lnTo>
                    <a:pt x="3486505" y="1635188"/>
                  </a:lnTo>
                  <a:lnTo>
                    <a:pt x="3486505" y="3142526"/>
                  </a:lnTo>
                  <a:lnTo>
                    <a:pt x="3489147" y="3155632"/>
                  </a:lnTo>
                  <a:lnTo>
                    <a:pt x="3496348" y="3166326"/>
                  </a:lnTo>
                  <a:lnTo>
                    <a:pt x="3507041" y="3173539"/>
                  </a:lnTo>
                  <a:lnTo>
                    <a:pt x="3520148" y="3176181"/>
                  </a:lnTo>
                  <a:lnTo>
                    <a:pt x="3924833" y="3176181"/>
                  </a:lnTo>
                  <a:lnTo>
                    <a:pt x="3937939" y="3173539"/>
                  </a:lnTo>
                  <a:lnTo>
                    <a:pt x="3948633" y="3166326"/>
                  </a:lnTo>
                  <a:lnTo>
                    <a:pt x="3955834" y="3155632"/>
                  </a:lnTo>
                  <a:lnTo>
                    <a:pt x="3958475" y="3142526"/>
                  </a:lnTo>
                  <a:lnTo>
                    <a:pt x="3958475" y="3108883"/>
                  </a:lnTo>
                  <a:lnTo>
                    <a:pt x="3958475" y="2799346"/>
                  </a:lnTo>
                  <a:lnTo>
                    <a:pt x="3958475" y="1668830"/>
                  </a:lnTo>
                  <a:lnTo>
                    <a:pt x="3958475" y="1635188"/>
                  </a:lnTo>
                  <a:close/>
                </a:path>
                <a:path w="4238625" h="3657600">
                  <a:moveTo>
                    <a:pt x="4238625" y="1320800"/>
                  </a:moveTo>
                  <a:lnTo>
                    <a:pt x="4229989" y="1257300"/>
                  </a:lnTo>
                  <a:lnTo>
                    <a:pt x="4205808" y="1219200"/>
                  </a:lnTo>
                  <a:lnTo>
                    <a:pt x="4171378" y="1183906"/>
                  </a:lnTo>
                  <a:lnTo>
                    <a:pt x="4171378" y="1320800"/>
                  </a:lnTo>
                  <a:lnTo>
                    <a:pt x="4166628" y="1346200"/>
                  </a:lnTo>
                  <a:lnTo>
                    <a:pt x="4153306" y="1371600"/>
                  </a:lnTo>
                  <a:lnTo>
                    <a:pt x="4132745" y="1397000"/>
                  </a:lnTo>
                  <a:lnTo>
                    <a:pt x="4106354" y="1409700"/>
                  </a:lnTo>
                  <a:lnTo>
                    <a:pt x="4077957" y="1409700"/>
                  </a:lnTo>
                  <a:lnTo>
                    <a:pt x="4077957" y="1473200"/>
                  </a:lnTo>
                  <a:lnTo>
                    <a:pt x="4077957" y="3505200"/>
                  </a:lnTo>
                  <a:lnTo>
                    <a:pt x="3367024" y="3505200"/>
                  </a:lnTo>
                  <a:lnTo>
                    <a:pt x="3367024" y="1473200"/>
                  </a:lnTo>
                  <a:lnTo>
                    <a:pt x="4077957" y="1473200"/>
                  </a:lnTo>
                  <a:lnTo>
                    <a:pt x="4077957" y="1409700"/>
                  </a:lnTo>
                  <a:lnTo>
                    <a:pt x="3367024" y="1409700"/>
                  </a:lnTo>
                  <a:lnTo>
                    <a:pt x="3367024" y="1219200"/>
                  </a:lnTo>
                  <a:lnTo>
                    <a:pt x="4106392" y="1219200"/>
                  </a:lnTo>
                  <a:lnTo>
                    <a:pt x="4132783" y="1231900"/>
                  </a:lnTo>
                  <a:lnTo>
                    <a:pt x="4153319" y="1257300"/>
                  </a:lnTo>
                  <a:lnTo>
                    <a:pt x="4166641" y="1282700"/>
                  </a:lnTo>
                  <a:lnTo>
                    <a:pt x="4171378" y="1320800"/>
                  </a:lnTo>
                  <a:lnTo>
                    <a:pt x="4171378" y="1183906"/>
                  </a:lnTo>
                  <a:lnTo>
                    <a:pt x="4168648" y="1181100"/>
                  </a:lnTo>
                  <a:lnTo>
                    <a:pt x="4121086" y="1155700"/>
                  </a:lnTo>
                  <a:lnTo>
                    <a:pt x="3367024" y="1155700"/>
                  </a:lnTo>
                  <a:lnTo>
                    <a:pt x="3367024" y="723900"/>
                  </a:lnTo>
                  <a:lnTo>
                    <a:pt x="3367024" y="711200"/>
                  </a:lnTo>
                  <a:lnTo>
                    <a:pt x="3408159" y="685800"/>
                  </a:lnTo>
                  <a:lnTo>
                    <a:pt x="3442563" y="660400"/>
                  </a:lnTo>
                  <a:lnTo>
                    <a:pt x="3451326" y="647700"/>
                  </a:lnTo>
                  <a:lnTo>
                    <a:pt x="3468840" y="622300"/>
                  </a:lnTo>
                  <a:lnTo>
                    <a:pt x="3485616" y="571500"/>
                  </a:lnTo>
                  <a:lnTo>
                    <a:pt x="3491522" y="533400"/>
                  </a:lnTo>
                  <a:lnTo>
                    <a:pt x="3486416" y="482600"/>
                  </a:lnTo>
                  <a:lnTo>
                    <a:pt x="3471849" y="444500"/>
                  </a:lnTo>
                  <a:lnTo>
                    <a:pt x="3448913" y="406400"/>
                  </a:lnTo>
                  <a:lnTo>
                    <a:pt x="3424237" y="385648"/>
                  </a:lnTo>
                  <a:lnTo>
                    <a:pt x="3424237" y="533400"/>
                  </a:lnTo>
                  <a:lnTo>
                    <a:pt x="3417176" y="571500"/>
                  </a:lnTo>
                  <a:lnTo>
                    <a:pt x="3397491" y="609600"/>
                  </a:lnTo>
                  <a:lnTo>
                    <a:pt x="3367468" y="635000"/>
                  </a:lnTo>
                  <a:lnTo>
                    <a:pt x="3329381" y="647700"/>
                  </a:lnTo>
                  <a:lnTo>
                    <a:pt x="2636228" y="647700"/>
                  </a:lnTo>
                  <a:lnTo>
                    <a:pt x="2642463" y="622300"/>
                  </a:lnTo>
                  <a:lnTo>
                    <a:pt x="2647099" y="596900"/>
                  </a:lnTo>
                  <a:lnTo>
                    <a:pt x="2649994" y="558800"/>
                  </a:lnTo>
                  <a:lnTo>
                    <a:pt x="2650998" y="533400"/>
                  </a:lnTo>
                  <a:lnTo>
                    <a:pt x="2649994" y="495300"/>
                  </a:lnTo>
                  <a:lnTo>
                    <a:pt x="2647099" y="469900"/>
                  </a:lnTo>
                  <a:lnTo>
                    <a:pt x="2642463" y="431800"/>
                  </a:lnTo>
                  <a:lnTo>
                    <a:pt x="2636228" y="406400"/>
                  </a:lnTo>
                  <a:lnTo>
                    <a:pt x="3329381" y="406400"/>
                  </a:lnTo>
                  <a:lnTo>
                    <a:pt x="3367481" y="419100"/>
                  </a:lnTo>
                  <a:lnTo>
                    <a:pt x="3397504" y="457200"/>
                  </a:lnTo>
                  <a:lnTo>
                    <a:pt x="3417176" y="482600"/>
                  </a:lnTo>
                  <a:lnTo>
                    <a:pt x="3424237" y="533400"/>
                  </a:lnTo>
                  <a:lnTo>
                    <a:pt x="3424237" y="385648"/>
                  </a:lnTo>
                  <a:lnTo>
                    <a:pt x="3418713" y="381000"/>
                  </a:lnTo>
                  <a:lnTo>
                    <a:pt x="3382314" y="355600"/>
                  </a:lnTo>
                  <a:lnTo>
                    <a:pt x="3340849" y="342900"/>
                  </a:lnTo>
                  <a:lnTo>
                    <a:pt x="2615641" y="342900"/>
                  </a:lnTo>
                  <a:lnTo>
                    <a:pt x="2595956" y="292100"/>
                  </a:lnTo>
                  <a:lnTo>
                    <a:pt x="2583751" y="272415"/>
                  </a:lnTo>
                  <a:lnTo>
                    <a:pt x="2583751" y="533400"/>
                  </a:lnTo>
                  <a:lnTo>
                    <a:pt x="2581351" y="571500"/>
                  </a:lnTo>
                  <a:lnTo>
                    <a:pt x="2574290" y="622300"/>
                  </a:lnTo>
                  <a:lnTo>
                    <a:pt x="2562834" y="673100"/>
                  </a:lnTo>
                  <a:lnTo>
                    <a:pt x="2547188" y="711200"/>
                  </a:lnTo>
                  <a:lnTo>
                    <a:pt x="2527617" y="749300"/>
                  </a:lnTo>
                  <a:lnTo>
                    <a:pt x="2504325" y="787400"/>
                  </a:lnTo>
                  <a:lnTo>
                    <a:pt x="2477566" y="825500"/>
                  </a:lnTo>
                  <a:lnTo>
                    <a:pt x="2447569" y="863600"/>
                  </a:lnTo>
                  <a:lnTo>
                    <a:pt x="2414574" y="889000"/>
                  </a:lnTo>
                  <a:lnTo>
                    <a:pt x="2378811" y="914400"/>
                  </a:lnTo>
                  <a:lnTo>
                    <a:pt x="2340508" y="939800"/>
                  </a:lnTo>
                  <a:lnTo>
                    <a:pt x="2299919" y="965200"/>
                  </a:lnTo>
                  <a:lnTo>
                    <a:pt x="2257272" y="977900"/>
                  </a:lnTo>
                  <a:lnTo>
                    <a:pt x="2212797" y="990600"/>
                  </a:lnTo>
                  <a:lnTo>
                    <a:pt x="2166734" y="990600"/>
                  </a:lnTo>
                  <a:lnTo>
                    <a:pt x="2119312" y="1003300"/>
                  </a:lnTo>
                  <a:lnTo>
                    <a:pt x="2071890" y="990600"/>
                  </a:lnTo>
                  <a:lnTo>
                    <a:pt x="2025827" y="990600"/>
                  </a:lnTo>
                  <a:lnTo>
                    <a:pt x="1981352" y="977900"/>
                  </a:lnTo>
                  <a:lnTo>
                    <a:pt x="1938705" y="965200"/>
                  </a:lnTo>
                  <a:lnTo>
                    <a:pt x="1898116" y="939800"/>
                  </a:lnTo>
                  <a:lnTo>
                    <a:pt x="1859826" y="914400"/>
                  </a:lnTo>
                  <a:lnTo>
                    <a:pt x="1824062" y="889000"/>
                  </a:lnTo>
                  <a:lnTo>
                    <a:pt x="1791055" y="863600"/>
                  </a:lnTo>
                  <a:lnTo>
                    <a:pt x="1761070" y="825500"/>
                  </a:lnTo>
                  <a:lnTo>
                    <a:pt x="1734299" y="787400"/>
                  </a:lnTo>
                  <a:lnTo>
                    <a:pt x="1711020" y="749300"/>
                  </a:lnTo>
                  <a:lnTo>
                    <a:pt x="1697964" y="723900"/>
                  </a:lnTo>
                  <a:lnTo>
                    <a:pt x="1691436" y="711200"/>
                  </a:lnTo>
                  <a:lnTo>
                    <a:pt x="1675803" y="673100"/>
                  </a:lnTo>
                  <a:lnTo>
                    <a:pt x="1664335" y="622300"/>
                  </a:lnTo>
                  <a:lnTo>
                    <a:pt x="1657286" y="571500"/>
                  </a:lnTo>
                  <a:lnTo>
                    <a:pt x="1654886" y="533400"/>
                  </a:lnTo>
                  <a:lnTo>
                    <a:pt x="1657286" y="482600"/>
                  </a:lnTo>
                  <a:lnTo>
                    <a:pt x="1664335" y="431800"/>
                  </a:lnTo>
                  <a:lnTo>
                    <a:pt x="1671980" y="406400"/>
                  </a:lnTo>
                  <a:lnTo>
                    <a:pt x="1675803" y="393700"/>
                  </a:lnTo>
                  <a:lnTo>
                    <a:pt x="1691436" y="342900"/>
                  </a:lnTo>
                  <a:lnTo>
                    <a:pt x="1711020" y="304800"/>
                  </a:lnTo>
                  <a:lnTo>
                    <a:pt x="1734312" y="266700"/>
                  </a:lnTo>
                  <a:lnTo>
                    <a:pt x="1761070" y="228600"/>
                  </a:lnTo>
                  <a:lnTo>
                    <a:pt x="1791068" y="203200"/>
                  </a:lnTo>
                  <a:lnTo>
                    <a:pt x="1824075" y="165100"/>
                  </a:lnTo>
                  <a:lnTo>
                    <a:pt x="1859838" y="139700"/>
                  </a:lnTo>
                  <a:lnTo>
                    <a:pt x="1898129" y="114300"/>
                  </a:lnTo>
                  <a:lnTo>
                    <a:pt x="1938718" y="101600"/>
                  </a:lnTo>
                  <a:lnTo>
                    <a:pt x="1981365" y="76200"/>
                  </a:lnTo>
                  <a:lnTo>
                    <a:pt x="2025840" y="76200"/>
                  </a:lnTo>
                  <a:lnTo>
                    <a:pt x="2071903" y="63500"/>
                  </a:lnTo>
                  <a:lnTo>
                    <a:pt x="2166734" y="63500"/>
                  </a:lnTo>
                  <a:lnTo>
                    <a:pt x="2212784" y="76200"/>
                  </a:lnTo>
                  <a:lnTo>
                    <a:pt x="2257260" y="76200"/>
                  </a:lnTo>
                  <a:lnTo>
                    <a:pt x="2299906" y="101600"/>
                  </a:lnTo>
                  <a:lnTo>
                    <a:pt x="2340495" y="114300"/>
                  </a:lnTo>
                  <a:lnTo>
                    <a:pt x="2378799" y="139700"/>
                  </a:lnTo>
                  <a:lnTo>
                    <a:pt x="2414562" y="165100"/>
                  </a:lnTo>
                  <a:lnTo>
                    <a:pt x="2447556" y="203200"/>
                  </a:lnTo>
                  <a:lnTo>
                    <a:pt x="2477554" y="228600"/>
                  </a:lnTo>
                  <a:lnTo>
                    <a:pt x="2504313" y="266700"/>
                  </a:lnTo>
                  <a:lnTo>
                    <a:pt x="2527604" y="304800"/>
                  </a:lnTo>
                  <a:lnTo>
                    <a:pt x="2547188" y="342900"/>
                  </a:lnTo>
                  <a:lnTo>
                    <a:pt x="2562834" y="393700"/>
                  </a:lnTo>
                  <a:lnTo>
                    <a:pt x="2574290" y="431800"/>
                  </a:lnTo>
                  <a:lnTo>
                    <a:pt x="2581338" y="482600"/>
                  </a:lnTo>
                  <a:lnTo>
                    <a:pt x="2583751" y="533400"/>
                  </a:lnTo>
                  <a:lnTo>
                    <a:pt x="2583751" y="272415"/>
                  </a:lnTo>
                  <a:lnTo>
                    <a:pt x="2545054" y="215900"/>
                  </a:lnTo>
                  <a:lnTo>
                    <a:pt x="2514295" y="177800"/>
                  </a:lnTo>
                  <a:lnTo>
                    <a:pt x="2480297" y="139700"/>
                  </a:lnTo>
                  <a:lnTo>
                    <a:pt x="2443302" y="101600"/>
                  </a:lnTo>
                  <a:lnTo>
                    <a:pt x="2403513" y="76200"/>
                  </a:lnTo>
                  <a:lnTo>
                    <a:pt x="2361184" y="50800"/>
                  </a:lnTo>
                  <a:lnTo>
                    <a:pt x="2316543" y="38100"/>
                  </a:lnTo>
                  <a:lnTo>
                    <a:pt x="2269794" y="12700"/>
                  </a:lnTo>
                  <a:lnTo>
                    <a:pt x="2221192" y="0"/>
                  </a:lnTo>
                  <a:lnTo>
                    <a:pt x="2017433" y="0"/>
                  </a:lnTo>
                  <a:lnTo>
                    <a:pt x="1968830" y="12700"/>
                  </a:lnTo>
                  <a:lnTo>
                    <a:pt x="1922094" y="38100"/>
                  </a:lnTo>
                  <a:lnTo>
                    <a:pt x="1877441" y="50800"/>
                  </a:lnTo>
                  <a:lnTo>
                    <a:pt x="1835111" y="76200"/>
                  </a:lnTo>
                  <a:lnTo>
                    <a:pt x="1795335" y="101600"/>
                  </a:lnTo>
                  <a:lnTo>
                    <a:pt x="1758327" y="139700"/>
                  </a:lnTo>
                  <a:lnTo>
                    <a:pt x="1724329" y="177800"/>
                  </a:lnTo>
                  <a:lnTo>
                    <a:pt x="1693570" y="215900"/>
                  </a:lnTo>
                  <a:lnTo>
                    <a:pt x="1666278" y="254000"/>
                  </a:lnTo>
                  <a:lnTo>
                    <a:pt x="1642668" y="292100"/>
                  </a:lnTo>
                  <a:lnTo>
                    <a:pt x="1622996" y="342900"/>
                  </a:lnTo>
                  <a:lnTo>
                    <a:pt x="1602371" y="342900"/>
                  </a:lnTo>
                  <a:lnTo>
                    <a:pt x="1602371" y="406400"/>
                  </a:lnTo>
                  <a:lnTo>
                    <a:pt x="1596136" y="431800"/>
                  </a:lnTo>
                  <a:lnTo>
                    <a:pt x="1591487" y="469900"/>
                  </a:lnTo>
                  <a:lnTo>
                    <a:pt x="1588604" y="495300"/>
                  </a:lnTo>
                  <a:lnTo>
                    <a:pt x="1587601" y="533400"/>
                  </a:lnTo>
                  <a:lnTo>
                    <a:pt x="1588604" y="558800"/>
                  </a:lnTo>
                  <a:lnTo>
                    <a:pt x="1591487" y="596900"/>
                  </a:lnTo>
                  <a:lnTo>
                    <a:pt x="1596136" y="622300"/>
                  </a:lnTo>
                  <a:lnTo>
                    <a:pt x="1602371" y="647700"/>
                  </a:lnTo>
                  <a:lnTo>
                    <a:pt x="909256" y="647700"/>
                  </a:lnTo>
                  <a:lnTo>
                    <a:pt x="871156" y="635000"/>
                  </a:lnTo>
                  <a:lnTo>
                    <a:pt x="841133" y="609600"/>
                  </a:lnTo>
                  <a:lnTo>
                    <a:pt x="821448" y="571500"/>
                  </a:lnTo>
                  <a:lnTo>
                    <a:pt x="814387" y="533400"/>
                  </a:lnTo>
                  <a:lnTo>
                    <a:pt x="821448" y="482600"/>
                  </a:lnTo>
                  <a:lnTo>
                    <a:pt x="841133" y="457200"/>
                  </a:lnTo>
                  <a:lnTo>
                    <a:pt x="871156" y="419100"/>
                  </a:lnTo>
                  <a:lnTo>
                    <a:pt x="909256" y="406400"/>
                  </a:lnTo>
                  <a:lnTo>
                    <a:pt x="1602371" y="406400"/>
                  </a:lnTo>
                  <a:lnTo>
                    <a:pt x="1602371" y="342900"/>
                  </a:lnTo>
                  <a:lnTo>
                    <a:pt x="897788" y="342900"/>
                  </a:lnTo>
                  <a:lnTo>
                    <a:pt x="856297" y="355600"/>
                  </a:lnTo>
                  <a:lnTo>
                    <a:pt x="819912" y="381000"/>
                  </a:lnTo>
                  <a:lnTo>
                    <a:pt x="789698" y="406400"/>
                  </a:lnTo>
                  <a:lnTo>
                    <a:pt x="766762" y="444500"/>
                  </a:lnTo>
                  <a:lnTo>
                    <a:pt x="752208" y="482600"/>
                  </a:lnTo>
                  <a:lnTo>
                    <a:pt x="747115" y="533400"/>
                  </a:lnTo>
                  <a:lnTo>
                    <a:pt x="753008" y="571500"/>
                  </a:lnTo>
                  <a:lnTo>
                    <a:pt x="769785" y="622300"/>
                  </a:lnTo>
                  <a:lnTo>
                    <a:pt x="796061" y="660400"/>
                  </a:lnTo>
                  <a:lnTo>
                    <a:pt x="830465" y="685800"/>
                  </a:lnTo>
                  <a:lnTo>
                    <a:pt x="871613" y="711200"/>
                  </a:lnTo>
                  <a:lnTo>
                    <a:pt x="871613" y="1155700"/>
                  </a:lnTo>
                  <a:lnTo>
                    <a:pt x="871613" y="1219200"/>
                  </a:lnTo>
                  <a:lnTo>
                    <a:pt x="871613" y="1409700"/>
                  </a:lnTo>
                  <a:lnTo>
                    <a:pt x="871613" y="1473200"/>
                  </a:lnTo>
                  <a:lnTo>
                    <a:pt x="871613" y="3505200"/>
                  </a:lnTo>
                  <a:lnTo>
                    <a:pt x="160667" y="3505200"/>
                  </a:lnTo>
                  <a:lnTo>
                    <a:pt x="160667" y="1473200"/>
                  </a:lnTo>
                  <a:lnTo>
                    <a:pt x="871613" y="1473200"/>
                  </a:lnTo>
                  <a:lnTo>
                    <a:pt x="871613" y="1409700"/>
                  </a:lnTo>
                  <a:lnTo>
                    <a:pt x="132270" y="1409700"/>
                  </a:lnTo>
                  <a:lnTo>
                    <a:pt x="105879" y="1397000"/>
                  </a:lnTo>
                  <a:lnTo>
                    <a:pt x="85344" y="1371600"/>
                  </a:lnTo>
                  <a:lnTo>
                    <a:pt x="72021" y="1346200"/>
                  </a:lnTo>
                  <a:lnTo>
                    <a:pt x="67284" y="1320800"/>
                  </a:lnTo>
                  <a:lnTo>
                    <a:pt x="72021" y="1282700"/>
                  </a:lnTo>
                  <a:lnTo>
                    <a:pt x="85344" y="1257300"/>
                  </a:lnTo>
                  <a:lnTo>
                    <a:pt x="105879" y="1231900"/>
                  </a:lnTo>
                  <a:lnTo>
                    <a:pt x="132270" y="1219200"/>
                  </a:lnTo>
                  <a:lnTo>
                    <a:pt x="871613" y="1219200"/>
                  </a:lnTo>
                  <a:lnTo>
                    <a:pt x="871613" y="1155700"/>
                  </a:lnTo>
                  <a:lnTo>
                    <a:pt x="117538" y="1155700"/>
                  </a:lnTo>
                  <a:lnTo>
                    <a:pt x="69977" y="1181100"/>
                  </a:lnTo>
                  <a:lnTo>
                    <a:pt x="32816" y="1219200"/>
                  </a:lnTo>
                  <a:lnTo>
                    <a:pt x="8636" y="1257300"/>
                  </a:lnTo>
                  <a:lnTo>
                    <a:pt x="0" y="1320800"/>
                  </a:lnTo>
                  <a:lnTo>
                    <a:pt x="6718" y="1358900"/>
                  </a:lnTo>
                  <a:lnTo>
                    <a:pt x="25692" y="1397000"/>
                  </a:lnTo>
                  <a:lnTo>
                    <a:pt x="55168" y="1435100"/>
                  </a:lnTo>
                  <a:lnTo>
                    <a:pt x="93383" y="1460500"/>
                  </a:lnTo>
                  <a:lnTo>
                    <a:pt x="93383" y="3543300"/>
                  </a:lnTo>
                  <a:lnTo>
                    <a:pt x="96024" y="3556000"/>
                  </a:lnTo>
                  <a:lnTo>
                    <a:pt x="103225" y="3568700"/>
                  </a:lnTo>
                  <a:lnTo>
                    <a:pt x="113919" y="3581400"/>
                  </a:lnTo>
                  <a:lnTo>
                    <a:pt x="871613" y="3581400"/>
                  </a:lnTo>
                  <a:lnTo>
                    <a:pt x="871613" y="3657600"/>
                  </a:lnTo>
                  <a:lnTo>
                    <a:pt x="938885" y="3657600"/>
                  </a:lnTo>
                  <a:lnTo>
                    <a:pt x="938885" y="3505200"/>
                  </a:lnTo>
                  <a:lnTo>
                    <a:pt x="938885" y="1473200"/>
                  </a:lnTo>
                  <a:lnTo>
                    <a:pt x="938885" y="1409700"/>
                  </a:lnTo>
                  <a:lnTo>
                    <a:pt x="938885" y="1219200"/>
                  </a:lnTo>
                  <a:lnTo>
                    <a:pt x="938885" y="723900"/>
                  </a:lnTo>
                  <a:lnTo>
                    <a:pt x="1622996" y="723900"/>
                  </a:lnTo>
                  <a:lnTo>
                    <a:pt x="1642668" y="762000"/>
                  </a:lnTo>
                  <a:lnTo>
                    <a:pt x="1666278" y="812800"/>
                  </a:lnTo>
                  <a:lnTo>
                    <a:pt x="1693570" y="850900"/>
                  </a:lnTo>
                  <a:lnTo>
                    <a:pt x="1724329" y="889000"/>
                  </a:lnTo>
                  <a:lnTo>
                    <a:pt x="1758327" y="927100"/>
                  </a:lnTo>
                  <a:lnTo>
                    <a:pt x="1795335" y="952500"/>
                  </a:lnTo>
                  <a:lnTo>
                    <a:pt x="1835111" y="977900"/>
                  </a:lnTo>
                  <a:lnTo>
                    <a:pt x="1877441" y="1003300"/>
                  </a:lnTo>
                  <a:lnTo>
                    <a:pt x="1922094" y="1028700"/>
                  </a:lnTo>
                  <a:lnTo>
                    <a:pt x="1968830" y="1041400"/>
                  </a:lnTo>
                  <a:lnTo>
                    <a:pt x="2067674" y="1066800"/>
                  </a:lnTo>
                  <a:lnTo>
                    <a:pt x="2170963" y="1066800"/>
                  </a:lnTo>
                  <a:lnTo>
                    <a:pt x="2269794" y="1041400"/>
                  </a:lnTo>
                  <a:lnTo>
                    <a:pt x="2316543" y="1028700"/>
                  </a:lnTo>
                  <a:lnTo>
                    <a:pt x="2361184" y="1003300"/>
                  </a:lnTo>
                  <a:lnTo>
                    <a:pt x="2403513" y="977900"/>
                  </a:lnTo>
                  <a:lnTo>
                    <a:pt x="2443302" y="952500"/>
                  </a:lnTo>
                  <a:lnTo>
                    <a:pt x="2480297" y="927100"/>
                  </a:lnTo>
                  <a:lnTo>
                    <a:pt x="2514295" y="889000"/>
                  </a:lnTo>
                  <a:lnTo>
                    <a:pt x="2545054" y="850900"/>
                  </a:lnTo>
                  <a:lnTo>
                    <a:pt x="2572347" y="812800"/>
                  </a:lnTo>
                  <a:lnTo>
                    <a:pt x="2595956" y="762000"/>
                  </a:lnTo>
                  <a:lnTo>
                    <a:pt x="2615641" y="723900"/>
                  </a:lnTo>
                  <a:lnTo>
                    <a:pt x="3299739" y="723900"/>
                  </a:lnTo>
                  <a:lnTo>
                    <a:pt x="3299739" y="3657600"/>
                  </a:lnTo>
                  <a:lnTo>
                    <a:pt x="3367024" y="3657600"/>
                  </a:lnTo>
                  <a:lnTo>
                    <a:pt x="3367024" y="3581400"/>
                  </a:lnTo>
                  <a:lnTo>
                    <a:pt x="4124706" y="3581400"/>
                  </a:lnTo>
                  <a:lnTo>
                    <a:pt x="4135399" y="3568700"/>
                  </a:lnTo>
                  <a:lnTo>
                    <a:pt x="4142600" y="3556000"/>
                  </a:lnTo>
                  <a:lnTo>
                    <a:pt x="4145242" y="3543300"/>
                  </a:lnTo>
                  <a:lnTo>
                    <a:pt x="4145242" y="3505200"/>
                  </a:lnTo>
                  <a:lnTo>
                    <a:pt x="4145242" y="1473200"/>
                  </a:lnTo>
                  <a:lnTo>
                    <a:pt x="4145242" y="1460500"/>
                  </a:lnTo>
                  <a:lnTo>
                    <a:pt x="4183469" y="1435100"/>
                  </a:lnTo>
                  <a:lnTo>
                    <a:pt x="4203115" y="1409700"/>
                  </a:lnTo>
                  <a:lnTo>
                    <a:pt x="4212945" y="1397000"/>
                  </a:lnTo>
                  <a:lnTo>
                    <a:pt x="4231906" y="1358900"/>
                  </a:lnTo>
                  <a:lnTo>
                    <a:pt x="4238625" y="1320800"/>
                  </a:lnTo>
                  <a:close/>
                </a:path>
              </a:pathLst>
            </a:custGeom>
            <a:solidFill>
              <a:srgbClr val="3A3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0369" y="9977501"/>
              <a:ext cx="191780" cy="672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37538" y="6805840"/>
              <a:ext cx="2184400" cy="2988310"/>
            </a:xfrm>
            <a:custGeom>
              <a:avLst/>
              <a:gdLst/>
              <a:ahLst/>
              <a:cxnLst/>
              <a:rect l="l" t="t" r="r" b="b"/>
              <a:pathLst>
                <a:path w="2184400" h="2988309">
                  <a:moveTo>
                    <a:pt x="471970" y="1446771"/>
                  </a:moveTo>
                  <a:lnTo>
                    <a:pt x="469328" y="1433677"/>
                  </a:lnTo>
                  <a:lnTo>
                    <a:pt x="462127" y="1422984"/>
                  </a:lnTo>
                  <a:lnTo>
                    <a:pt x="451434" y="1415770"/>
                  </a:lnTo>
                  <a:lnTo>
                    <a:pt x="438327" y="1413129"/>
                  </a:lnTo>
                  <a:lnTo>
                    <a:pt x="404698" y="1413129"/>
                  </a:lnTo>
                  <a:lnTo>
                    <a:pt x="404698" y="1480413"/>
                  </a:lnTo>
                  <a:lnTo>
                    <a:pt x="404698" y="1789963"/>
                  </a:lnTo>
                  <a:lnTo>
                    <a:pt x="404698" y="2920466"/>
                  </a:lnTo>
                  <a:lnTo>
                    <a:pt x="67284" y="2920466"/>
                  </a:lnTo>
                  <a:lnTo>
                    <a:pt x="67284" y="2610929"/>
                  </a:lnTo>
                  <a:lnTo>
                    <a:pt x="404698" y="2610929"/>
                  </a:lnTo>
                  <a:lnTo>
                    <a:pt x="404698" y="2543632"/>
                  </a:lnTo>
                  <a:lnTo>
                    <a:pt x="67284" y="2543632"/>
                  </a:lnTo>
                  <a:lnTo>
                    <a:pt x="67284" y="2234082"/>
                  </a:lnTo>
                  <a:lnTo>
                    <a:pt x="404698" y="2234082"/>
                  </a:lnTo>
                  <a:lnTo>
                    <a:pt x="404698" y="2166797"/>
                  </a:lnTo>
                  <a:lnTo>
                    <a:pt x="67284" y="2166797"/>
                  </a:lnTo>
                  <a:lnTo>
                    <a:pt x="67284" y="1857248"/>
                  </a:lnTo>
                  <a:lnTo>
                    <a:pt x="404698" y="1857248"/>
                  </a:lnTo>
                  <a:lnTo>
                    <a:pt x="404698" y="1789963"/>
                  </a:lnTo>
                  <a:lnTo>
                    <a:pt x="67284" y="1789963"/>
                  </a:lnTo>
                  <a:lnTo>
                    <a:pt x="67284" y="1480413"/>
                  </a:lnTo>
                  <a:lnTo>
                    <a:pt x="404698" y="1480413"/>
                  </a:lnTo>
                  <a:lnTo>
                    <a:pt x="404698" y="1413129"/>
                  </a:lnTo>
                  <a:lnTo>
                    <a:pt x="33642" y="1413129"/>
                  </a:lnTo>
                  <a:lnTo>
                    <a:pt x="20535" y="1415770"/>
                  </a:lnTo>
                  <a:lnTo>
                    <a:pt x="9855" y="1422984"/>
                  </a:lnTo>
                  <a:lnTo>
                    <a:pt x="2641" y="1433677"/>
                  </a:lnTo>
                  <a:lnTo>
                    <a:pt x="0" y="1446771"/>
                  </a:lnTo>
                  <a:lnTo>
                    <a:pt x="0" y="2954109"/>
                  </a:lnTo>
                  <a:lnTo>
                    <a:pt x="2641" y="2967215"/>
                  </a:lnTo>
                  <a:lnTo>
                    <a:pt x="9855" y="2977908"/>
                  </a:lnTo>
                  <a:lnTo>
                    <a:pt x="20535" y="2985122"/>
                  </a:lnTo>
                  <a:lnTo>
                    <a:pt x="33642" y="2987764"/>
                  </a:lnTo>
                  <a:lnTo>
                    <a:pt x="438327" y="2987764"/>
                  </a:lnTo>
                  <a:lnTo>
                    <a:pt x="451434" y="2985122"/>
                  </a:lnTo>
                  <a:lnTo>
                    <a:pt x="462127" y="2977908"/>
                  </a:lnTo>
                  <a:lnTo>
                    <a:pt x="469328" y="2967215"/>
                  </a:lnTo>
                  <a:lnTo>
                    <a:pt x="471970" y="2954109"/>
                  </a:lnTo>
                  <a:lnTo>
                    <a:pt x="471970" y="2920466"/>
                  </a:lnTo>
                  <a:lnTo>
                    <a:pt x="471970" y="2610929"/>
                  </a:lnTo>
                  <a:lnTo>
                    <a:pt x="471970" y="1480413"/>
                  </a:lnTo>
                  <a:lnTo>
                    <a:pt x="471970" y="1446771"/>
                  </a:lnTo>
                  <a:close/>
                </a:path>
                <a:path w="2184400" h="2988309">
                  <a:moveTo>
                    <a:pt x="1748307" y="1007122"/>
                  </a:moveTo>
                  <a:lnTo>
                    <a:pt x="1745665" y="994029"/>
                  </a:lnTo>
                  <a:lnTo>
                    <a:pt x="1738464" y="983335"/>
                  </a:lnTo>
                  <a:lnTo>
                    <a:pt x="1727771" y="976122"/>
                  </a:lnTo>
                  <a:lnTo>
                    <a:pt x="1714665" y="973480"/>
                  </a:lnTo>
                  <a:lnTo>
                    <a:pt x="1681022" y="973480"/>
                  </a:lnTo>
                  <a:lnTo>
                    <a:pt x="1681022" y="1040765"/>
                  </a:lnTo>
                  <a:lnTo>
                    <a:pt x="1681022" y="1507337"/>
                  </a:lnTo>
                  <a:lnTo>
                    <a:pt x="1681022" y="1574622"/>
                  </a:lnTo>
                  <a:lnTo>
                    <a:pt x="1681022" y="2041194"/>
                  </a:lnTo>
                  <a:lnTo>
                    <a:pt x="1281353" y="2041194"/>
                  </a:lnTo>
                  <a:lnTo>
                    <a:pt x="1281353" y="1574622"/>
                  </a:lnTo>
                  <a:lnTo>
                    <a:pt x="1681022" y="1574622"/>
                  </a:lnTo>
                  <a:lnTo>
                    <a:pt x="1681022" y="1507337"/>
                  </a:lnTo>
                  <a:lnTo>
                    <a:pt x="1281353" y="1507337"/>
                  </a:lnTo>
                  <a:lnTo>
                    <a:pt x="1281353" y="1040765"/>
                  </a:lnTo>
                  <a:lnTo>
                    <a:pt x="1681022" y="1040765"/>
                  </a:lnTo>
                  <a:lnTo>
                    <a:pt x="1681022" y="973480"/>
                  </a:lnTo>
                  <a:lnTo>
                    <a:pt x="1214069" y="973480"/>
                  </a:lnTo>
                  <a:lnTo>
                    <a:pt x="1214069" y="1040765"/>
                  </a:lnTo>
                  <a:lnTo>
                    <a:pt x="1214069" y="1507337"/>
                  </a:lnTo>
                  <a:lnTo>
                    <a:pt x="1214069" y="1574622"/>
                  </a:lnTo>
                  <a:lnTo>
                    <a:pt x="1214069" y="2041194"/>
                  </a:lnTo>
                  <a:lnTo>
                    <a:pt x="814387" y="2041194"/>
                  </a:lnTo>
                  <a:lnTo>
                    <a:pt x="814387" y="1574622"/>
                  </a:lnTo>
                  <a:lnTo>
                    <a:pt x="1214069" y="1574622"/>
                  </a:lnTo>
                  <a:lnTo>
                    <a:pt x="1214069" y="1507337"/>
                  </a:lnTo>
                  <a:lnTo>
                    <a:pt x="814387" y="1507337"/>
                  </a:lnTo>
                  <a:lnTo>
                    <a:pt x="814387" y="1040765"/>
                  </a:lnTo>
                  <a:lnTo>
                    <a:pt x="1214069" y="1040765"/>
                  </a:lnTo>
                  <a:lnTo>
                    <a:pt x="1214069" y="973480"/>
                  </a:lnTo>
                  <a:lnTo>
                    <a:pt x="780757" y="973480"/>
                  </a:lnTo>
                  <a:lnTo>
                    <a:pt x="767651" y="976122"/>
                  </a:lnTo>
                  <a:lnTo>
                    <a:pt x="756958" y="983335"/>
                  </a:lnTo>
                  <a:lnTo>
                    <a:pt x="749757" y="994029"/>
                  </a:lnTo>
                  <a:lnTo>
                    <a:pt x="747115" y="1007122"/>
                  </a:lnTo>
                  <a:lnTo>
                    <a:pt x="747115" y="2074811"/>
                  </a:lnTo>
                  <a:lnTo>
                    <a:pt x="749757" y="2087918"/>
                  </a:lnTo>
                  <a:lnTo>
                    <a:pt x="756958" y="2098611"/>
                  </a:lnTo>
                  <a:lnTo>
                    <a:pt x="767651" y="2105812"/>
                  </a:lnTo>
                  <a:lnTo>
                    <a:pt x="780757" y="2108454"/>
                  </a:lnTo>
                  <a:lnTo>
                    <a:pt x="1714665" y="2108454"/>
                  </a:lnTo>
                  <a:lnTo>
                    <a:pt x="1727771" y="2105812"/>
                  </a:lnTo>
                  <a:lnTo>
                    <a:pt x="1738464" y="2098611"/>
                  </a:lnTo>
                  <a:lnTo>
                    <a:pt x="1745665" y="2087918"/>
                  </a:lnTo>
                  <a:lnTo>
                    <a:pt x="1748307" y="2074811"/>
                  </a:lnTo>
                  <a:lnTo>
                    <a:pt x="1748307" y="2041194"/>
                  </a:lnTo>
                  <a:lnTo>
                    <a:pt x="1748307" y="1574622"/>
                  </a:lnTo>
                  <a:lnTo>
                    <a:pt x="1748307" y="1507337"/>
                  </a:lnTo>
                  <a:lnTo>
                    <a:pt x="1748307" y="1040765"/>
                  </a:lnTo>
                  <a:lnTo>
                    <a:pt x="1748307" y="1007122"/>
                  </a:lnTo>
                  <a:close/>
                </a:path>
                <a:path w="2184400" h="2988309">
                  <a:moveTo>
                    <a:pt x="2184069" y="242544"/>
                  </a:moveTo>
                  <a:lnTo>
                    <a:pt x="2181441" y="229463"/>
                  </a:lnTo>
                  <a:lnTo>
                    <a:pt x="2174227" y="218757"/>
                  </a:lnTo>
                  <a:lnTo>
                    <a:pt x="2163534" y="211543"/>
                  </a:lnTo>
                  <a:lnTo>
                    <a:pt x="2150440" y="208902"/>
                  </a:lnTo>
                  <a:lnTo>
                    <a:pt x="2116798" y="208902"/>
                  </a:lnTo>
                  <a:lnTo>
                    <a:pt x="2116798" y="276199"/>
                  </a:lnTo>
                  <a:lnTo>
                    <a:pt x="2116798" y="417817"/>
                  </a:lnTo>
                  <a:lnTo>
                    <a:pt x="1943354" y="417817"/>
                  </a:lnTo>
                  <a:lnTo>
                    <a:pt x="1930247" y="420458"/>
                  </a:lnTo>
                  <a:lnTo>
                    <a:pt x="1919554" y="427672"/>
                  </a:lnTo>
                  <a:lnTo>
                    <a:pt x="1912353" y="438365"/>
                  </a:lnTo>
                  <a:lnTo>
                    <a:pt x="1909711" y="451459"/>
                  </a:lnTo>
                  <a:lnTo>
                    <a:pt x="1909711" y="626719"/>
                  </a:lnTo>
                  <a:lnTo>
                    <a:pt x="1769897" y="626719"/>
                  </a:lnTo>
                  <a:lnTo>
                    <a:pt x="1769897" y="451459"/>
                  </a:lnTo>
                  <a:lnTo>
                    <a:pt x="1767255" y="438365"/>
                  </a:lnTo>
                  <a:lnTo>
                    <a:pt x="1760054" y="427672"/>
                  </a:lnTo>
                  <a:lnTo>
                    <a:pt x="1749361" y="420458"/>
                  </a:lnTo>
                  <a:lnTo>
                    <a:pt x="1736255" y="417817"/>
                  </a:lnTo>
                  <a:lnTo>
                    <a:pt x="1562849" y="417817"/>
                  </a:lnTo>
                  <a:lnTo>
                    <a:pt x="1562849" y="276199"/>
                  </a:lnTo>
                  <a:lnTo>
                    <a:pt x="1736255" y="276199"/>
                  </a:lnTo>
                  <a:lnTo>
                    <a:pt x="1749361" y="273545"/>
                  </a:lnTo>
                  <a:lnTo>
                    <a:pt x="1760054" y="266344"/>
                  </a:lnTo>
                  <a:lnTo>
                    <a:pt x="1767255" y="255638"/>
                  </a:lnTo>
                  <a:lnTo>
                    <a:pt x="1769897" y="242544"/>
                  </a:lnTo>
                  <a:lnTo>
                    <a:pt x="1769897" y="67284"/>
                  </a:lnTo>
                  <a:lnTo>
                    <a:pt x="1909711" y="67284"/>
                  </a:lnTo>
                  <a:lnTo>
                    <a:pt x="1909711" y="242544"/>
                  </a:lnTo>
                  <a:lnTo>
                    <a:pt x="1912353" y="255638"/>
                  </a:lnTo>
                  <a:lnTo>
                    <a:pt x="1919554" y="266344"/>
                  </a:lnTo>
                  <a:lnTo>
                    <a:pt x="1930247" y="273545"/>
                  </a:lnTo>
                  <a:lnTo>
                    <a:pt x="1943354" y="276199"/>
                  </a:lnTo>
                  <a:lnTo>
                    <a:pt x="2116798" y="276199"/>
                  </a:lnTo>
                  <a:lnTo>
                    <a:pt x="2116798" y="208902"/>
                  </a:lnTo>
                  <a:lnTo>
                    <a:pt x="1976983" y="208902"/>
                  </a:lnTo>
                  <a:lnTo>
                    <a:pt x="1976983" y="67284"/>
                  </a:lnTo>
                  <a:lnTo>
                    <a:pt x="1976983" y="33642"/>
                  </a:lnTo>
                  <a:lnTo>
                    <a:pt x="1974342" y="20548"/>
                  </a:lnTo>
                  <a:lnTo>
                    <a:pt x="1967141" y="9855"/>
                  </a:lnTo>
                  <a:lnTo>
                    <a:pt x="1956447" y="2641"/>
                  </a:lnTo>
                  <a:lnTo>
                    <a:pt x="1943354" y="0"/>
                  </a:lnTo>
                  <a:lnTo>
                    <a:pt x="1736255" y="0"/>
                  </a:lnTo>
                  <a:lnTo>
                    <a:pt x="1723161" y="2641"/>
                  </a:lnTo>
                  <a:lnTo>
                    <a:pt x="1712468" y="9855"/>
                  </a:lnTo>
                  <a:lnTo>
                    <a:pt x="1705267" y="20548"/>
                  </a:lnTo>
                  <a:lnTo>
                    <a:pt x="1702625" y="33642"/>
                  </a:lnTo>
                  <a:lnTo>
                    <a:pt x="1702625" y="208902"/>
                  </a:lnTo>
                  <a:lnTo>
                    <a:pt x="1529207" y="208902"/>
                  </a:lnTo>
                  <a:lnTo>
                    <a:pt x="1516100" y="211543"/>
                  </a:lnTo>
                  <a:lnTo>
                    <a:pt x="1505407" y="218757"/>
                  </a:lnTo>
                  <a:lnTo>
                    <a:pt x="1498206" y="229463"/>
                  </a:lnTo>
                  <a:lnTo>
                    <a:pt x="1495564" y="242544"/>
                  </a:lnTo>
                  <a:lnTo>
                    <a:pt x="1495564" y="451459"/>
                  </a:lnTo>
                  <a:lnTo>
                    <a:pt x="1498206" y="464553"/>
                  </a:lnTo>
                  <a:lnTo>
                    <a:pt x="1505407" y="475246"/>
                  </a:lnTo>
                  <a:lnTo>
                    <a:pt x="1516100" y="482460"/>
                  </a:lnTo>
                  <a:lnTo>
                    <a:pt x="1529207" y="485101"/>
                  </a:lnTo>
                  <a:lnTo>
                    <a:pt x="1702625" y="485101"/>
                  </a:lnTo>
                  <a:lnTo>
                    <a:pt x="1702625" y="660361"/>
                  </a:lnTo>
                  <a:lnTo>
                    <a:pt x="1705267" y="673455"/>
                  </a:lnTo>
                  <a:lnTo>
                    <a:pt x="1712468" y="684149"/>
                  </a:lnTo>
                  <a:lnTo>
                    <a:pt x="1723161" y="691362"/>
                  </a:lnTo>
                  <a:lnTo>
                    <a:pt x="1736255" y="694016"/>
                  </a:lnTo>
                  <a:lnTo>
                    <a:pt x="1943354" y="694016"/>
                  </a:lnTo>
                  <a:lnTo>
                    <a:pt x="1956447" y="691362"/>
                  </a:lnTo>
                  <a:lnTo>
                    <a:pt x="1967141" y="684149"/>
                  </a:lnTo>
                  <a:lnTo>
                    <a:pt x="1974342" y="673455"/>
                  </a:lnTo>
                  <a:lnTo>
                    <a:pt x="1976983" y="660361"/>
                  </a:lnTo>
                  <a:lnTo>
                    <a:pt x="1976983" y="626719"/>
                  </a:lnTo>
                  <a:lnTo>
                    <a:pt x="1976983" y="485101"/>
                  </a:lnTo>
                  <a:lnTo>
                    <a:pt x="2150440" y="485101"/>
                  </a:lnTo>
                  <a:lnTo>
                    <a:pt x="2163534" y="482460"/>
                  </a:lnTo>
                  <a:lnTo>
                    <a:pt x="2174227" y="475246"/>
                  </a:lnTo>
                  <a:lnTo>
                    <a:pt x="2181441" y="464553"/>
                  </a:lnTo>
                  <a:lnTo>
                    <a:pt x="2184069" y="451459"/>
                  </a:lnTo>
                  <a:lnTo>
                    <a:pt x="2184069" y="242544"/>
                  </a:lnTo>
                  <a:close/>
                </a:path>
              </a:pathLst>
            </a:custGeom>
            <a:solidFill>
              <a:srgbClr val="3A32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426992" y="4013631"/>
            <a:ext cx="3588385" cy="1549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4300" spc="640">
                <a:solidFill>
                  <a:srgbClr val="583C8F"/>
                </a:solidFill>
              </a:rPr>
              <a:t>A</a:t>
            </a:r>
            <a:r>
              <a:rPr dirty="0" sz="4300" spc="670">
                <a:solidFill>
                  <a:srgbClr val="583C8F"/>
                </a:solidFill>
              </a:rPr>
              <a:t>GG</a:t>
            </a:r>
            <a:r>
              <a:rPr dirty="0" sz="4300" spc="445">
                <a:solidFill>
                  <a:srgbClr val="583C8F"/>
                </a:solidFill>
              </a:rPr>
              <a:t>R</a:t>
            </a:r>
            <a:r>
              <a:rPr dirty="0" sz="4300" spc="40">
                <a:solidFill>
                  <a:srgbClr val="583C8F"/>
                </a:solidFill>
              </a:rPr>
              <a:t>E</a:t>
            </a:r>
            <a:r>
              <a:rPr dirty="0" sz="4300" spc="670">
                <a:solidFill>
                  <a:srgbClr val="583C8F"/>
                </a:solidFill>
              </a:rPr>
              <a:t>G</a:t>
            </a:r>
            <a:r>
              <a:rPr dirty="0" sz="4300" spc="640">
                <a:solidFill>
                  <a:srgbClr val="583C8F"/>
                </a:solidFill>
              </a:rPr>
              <a:t>A</a:t>
            </a:r>
            <a:r>
              <a:rPr dirty="0" sz="4300" spc="-75">
                <a:solidFill>
                  <a:srgbClr val="583C8F"/>
                </a:solidFill>
              </a:rPr>
              <a:t>T</a:t>
            </a:r>
            <a:r>
              <a:rPr dirty="0" sz="4300" spc="30">
                <a:solidFill>
                  <a:srgbClr val="583C8F"/>
                </a:solidFill>
              </a:rPr>
              <a:t>E  </a:t>
            </a:r>
            <a:r>
              <a:rPr dirty="0" sz="4300" spc="400">
                <a:solidFill>
                  <a:srgbClr val="583C8F"/>
                </a:solidFill>
              </a:rPr>
              <a:t>FUNCTIONS</a:t>
            </a:r>
            <a:endParaRPr sz="4300"/>
          </a:p>
        </p:txBody>
      </p:sp>
      <p:sp>
        <p:nvSpPr>
          <p:cNvPr id="29" name="object 29"/>
          <p:cNvSpPr txBox="1"/>
          <p:nvPr/>
        </p:nvSpPr>
        <p:spPr>
          <a:xfrm>
            <a:off x="8008658" y="226303"/>
            <a:ext cx="9716135" cy="8159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90">
                <a:latin typeface="Lucida Sans Unicode"/>
                <a:cs typeface="Lucida Sans Unicode"/>
              </a:rPr>
              <a:t>Aggregate </a:t>
            </a:r>
            <a:r>
              <a:rPr dirty="0" sz="2500" spc="20">
                <a:latin typeface="Lucida Sans Unicode"/>
                <a:cs typeface="Lucida Sans Unicode"/>
              </a:rPr>
              <a:t>functions </a:t>
            </a:r>
            <a:r>
              <a:rPr dirty="0" sz="2500" spc="-30">
                <a:latin typeface="Lucida Sans Unicode"/>
                <a:cs typeface="Lucida Sans Unicode"/>
              </a:rPr>
              <a:t>in </a:t>
            </a:r>
            <a:r>
              <a:rPr dirty="0" sz="2500" spc="-40">
                <a:latin typeface="Lucida Sans Unicode"/>
                <a:cs typeface="Lucida Sans Unicode"/>
              </a:rPr>
              <a:t>SQL </a:t>
            </a:r>
            <a:r>
              <a:rPr dirty="0" sz="2500" spc="120">
                <a:latin typeface="Lucida Sans Unicode"/>
                <a:cs typeface="Lucida Sans Unicode"/>
              </a:rPr>
              <a:t>are </a:t>
            </a:r>
            <a:r>
              <a:rPr dirty="0" sz="2500" spc="20">
                <a:latin typeface="Lucida Sans Unicode"/>
                <a:cs typeface="Lucida Sans Unicode"/>
              </a:rPr>
              <a:t>powerful </a:t>
            </a:r>
            <a:r>
              <a:rPr dirty="0" sz="2500">
                <a:latin typeface="Lucida Sans Unicode"/>
                <a:cs typeface="Lucida Sans Unicode"/>
              </a:rPr>
              <a:t>tools </a:t>
            </a:r>
            <a:r>
              <a:rPr dirty="0" sz="2500" spc="80">
                <a:latin typeface="Lucida Sans Unicode"/>
                <a:cs typeface="Lucida Sans Unicode"/>
              </a:rPr>
              <a:t>used </a:t>
            </a:r>
            <a:r>
              <a:rPr dirty="0" sz="2500" spc="15">
                <a:latin typeface="Lucida Sans Unicode"/>
                <a:cs typeface="Lucida Sans Unicode"/>
              </a:rPr>
              <a:t>to </a:t>
            </a:r>
            <a:r>
              <a:rPr dirty="0" sz="2500" spc="20">
                <a:latin typeface="Lucida Sans Unicode"/>
                <a:cs typeface="Lucida Sans Unicode"/>
              </a:rPr>
              <a:t> </a:t>
            </a:r>
            <a:r>
              <a:rPr dirty="0" sz="2500" spc="35">
                <a:latin typeface="Lucida Sans Unicode"/>
                <a:cs typeface="Lucida Sans Unicode"/>
              </a:rPr>
              <a:t>perform </a:t>
            </a:r>
            <a:r>
              <a:rPr dirty="0" sz="2500" spc="70">
                <a:latin typeface="Lucida Sans Unicode"/>
                <a:cs typeface="Lucida Sans Unicode"/>
              </a:rPr>
              <a:t>calculations </a:t>
            </a:r>
            <a:r>
              <a:rPr dirty="0" sz="2500" spc="50">
                <a:latin typeface="Lucida Sans Unicode"/>
                <a:cs typeface="Lucida Sans Unicode"/>
              </a:rPr>
              <a:t>on </a:t>
            </a:r>
            <a:r>
              <a:rPr dirty="0" sz="2500" spc="40">
                <a:latin typeface="Lucida Sans Unicode"/>
                <a:cs typeface="Lucida Sans Unicode"/>
              </a:rPr>
              <a:t>sets </a:t>
            </a:r>
            <a:r>
              <a:rPr dirty="0" sz="2500" spc="-20">
                <a:latin typeface="Lucida Sans Unicode"/>
                <a:cs typeface="Lucida Sans Unicode"/>
              </a:rPr>
              <a:t>of </a:t>
            </a:r>
            <a:r>
              <a:rPr dirty="0" sz="2500" spc="170">
                <a:latin typeface="Lucida Sans Unicode"/>
                <a:cs typeface="Lucida Sans Unicode"/>
              </a:rPr>
              <a:t>data </a:t>
            </a:r>
            <a:r>
              <a:rPr dirty="0" sz="2500" spc="-10">
                <a:latin typeface="Lucida Sans Unicode"/>
                <a:cs typeface="Lucida Sans Unicode"/>
              </a:rPr>
              <a:t>within </a:t>
            </a:r>
            <a:r>
              <a:rPr dirty="0" sz="2500" spc="305">
                <a:latin typeface="Lucida Sans Unicode"/>
                <a:cs typeface="Lucida Sans Unicode"/>
              </a:rPr>
              <a:t>a </a:t>
            </a:r>
            <a:r>
              <a:rPr dirty="0" sz="2500" spc="110">
                <a:latin typeface="Lucida Sans Unicode"/>
                <a:cs typeface="Lucida Sans Unicode"/>
              </a:rPr>
              <a:t>database. </a:t>
            </a:r>
            <a:r>
              <a:rPr dirty="0" sz="2500" spc="114">
                <a:latin typeface="Lucida Sans Unicode"/>
                <a:cs typeface="Lucida Sans Unicode"/>
              </a:rPr>
              <a:t> </a:t>
            </a:r>
            <a:r>
              <a:rPr dirty="0" sz="2500" spc="25">
                <a:latin typeface="Lucida Sans Unicode"/>
                <a:cs typeface="Lucida Sans Unicode"/>
              </a:rPr>
              <a:t>These </a:t>
            </a:r>
            <a:r>
              <a:rPr dirty="0" sz="2500" spc="20">
                <a:latin typeface="Lucida Sans Unicode"/>
                <a:cs typeface="Lucida Sans Unicode"/>
              </a:rPr>
              <a:t>functions </a:t>
            </a:r>
            <a:r>
              <a:rPr dirty="0" sz="2500" spc="110">
                <a:latin typeface="Lucida Sans Unicode"/>
                <a:cs typeface="Lucida Sans Unicode"/>
              </a:rPr>
              <a:t>enable </a:t>
            </a:r>
            <a:r>
              <a:rPr dirty="0" sz="2500" spc="30">
                <a:latin typeface="Lucida Sans Unicode"/>
                <a:cs typeface="Lucida Sans Unicode"/>
              </a:rPr>
              <a:t>users </a:t>
            </a:r>
            <a:r>
              <a:rPr dirty="0" sz="2500" spc="15">
                <a:latin typeface="Lucida Sans Unicode"/>
                <a:cs typeface="Lucida Sans Unicode"/>
              </a:rPr>
              <a:t>to </a:t>
            </a:r>
            <a:r>
              <a:rPr dirty="0" sz="2500" spc="60">
                <a:latin typeface="Lucida Sans Unicode"/>
                <a:cs typeface="Lucida Sans Unicode"/>
              </a:rPr>
              <a:t>obtain summarized </a:t>
            </a:r>
            <a:r>
              <a:rPr dirty="0" sz="2500" spc="65">
                <a:latin typeface="Lucida Sans Unicode"/>
                <a:cs typeface="Lucida Sans Unicode"/>
              </a:rPr>
              <a:t> </a:t>
            </a:r>
            <a:r>
              <a:rPr dirty="0" sz="2500">
                <a:latin typeface="Lucida Sans Unicode"/>
                <a:cs typeface="Lucida Sans Unicode"/>
              </a:rPr>
              <a:t>information, </a:t>
            </a:r>
            <a:r>
              <a:rPr dirty="0" sz="2500" spc="85">
                <a:latin typeface="Lucida Sans Unicode"/>
                <a:cs typeface="Lucida Sans Unicode"/>
              </a:rPr>
              <a:t>such </a:t>
            </a:r>
            <a:r>
              <a:rPr dirty="0" sz="2500" spc="165">
                <a:latin typeface="Lucida Sans Unicode"/>
                <a:cs typeface="Lucida Sans Unicode"/>
              </a:rPr>
              <a:t>as </a:t>
            </a:r>
            <a:r>
              <a:rPr dirty="0" sz="2500" spc="-15">
                <a:latin typeface="Lucida Sans Unicode"/>
                <a:cs typeface="Lucida Sans Unicode"/>
              </a:rPr>
              <a:t>totals, </a:t>
            </a:r>
            <a:r>
              <a:rPr dirty="0" sz="2500" spc="85">
                <a:latin typeface="Lucida Sans Unicode"/>
                <a:cs typeface="Lucida Sans Unicode"/>
              </a:rPr>
              <a:t>averages, </a:t>
            </a:r>
            <a:r>
              <a:rPr dirty="0" sz="2500" spc="10">
                <a:latin typeface="Lucida Sans Unicode"/>
                <a:cs typeface="Lucida Sans Unicode"/>
              </a:rPr>
              <a:t>counts, </a:t>
            </a:r>
            <a:r>
              <a:rPr dirty="0" sz="2500" spc="80">
                <a:latin typeface="Lucida Sans Unicode"/>
                <a:cs typeface="Lucida Sans Unicode"/>
              </a:rPr>
              <a:t>minimum </a:t>
            </a:r>
            <a:r>
              <a:rPr dirty="0" sz="2500" spc="85">
                <a:latin typeface="Lucida Sans Unicode"/>
                <a:cs typeface="Lucida Sans Unicode"/>
              </a:rPr>
              <a:t> </a:t>
            </a:r>
            <a:r>
              <a:rPr dirty="0" sz="2500" spc="30">
                <a:latin typeface="Lucida Sans Unicode"/>
                <a:cs typeface="Lucida Sans Unicode"/>
              </a:rPr>
              <a:t>values,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150">
                <a:latin typeface="Lucida Sans Unicode"/>
                <a:cs typeface="Lucida Sans Unicode"/>
              </a:rPr>
              <a:t>and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85">
                <a:latin typeface="Lucida Sans Unicode"/>
                <a:cs typeface="Lucida Sans Unicode"/>
              </a:rPr>
              <a:t>maximum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30">
                <a:latin typeface="Lucida Sans Unicode"/>
                <a:cs typeface="Lucida Sans Unicode"/>
              </a:rPr>
              <a:t>values,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25">
                <a:latin typeface="Lucida Sans Unicode"/>
                <a:cs typeface="Lucida Sans Unicode"/>
              </a:rPr>
              <a:t>from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85">
                <a:latin typeface="Lucida Sans Unicode"/>
                <a:cs typeface="Lucida Sans Unicode"/>
              </a:rPr>
              <a:t>selected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75">
                <a:latin typeface="Lucida Sans Unicode"/>
                <a:cs typeface="Lucida Sans Unicode"/>
              </a:rPr>
              <a:t>columns</a:t>
            </a:r>
            <a:r>
              <a:rPr dirty="0" sz="2500" spc="-120">
                <a:latin typeface="Lucida Sans Unicode"/>
                <a:cs typeface="Lucida Sans Unicode"/>
              </a:rPr>
              <a:t> </a:t>
            </a:r>
            <a:r>
              <a:rPr dirty="0" sz="2500" spc="-20">
                <a:latin typeface="Lucida Sans Unicode"/>
                <a:cs typeface="Lucida Sans Unicode"/>
              </a:rPr>
              <a:t>or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25">
                <a:latin typeface="Lucida Sans Unicode"/>
                <a:cs typeface="Lucida Sans Unicode"/>
              </a:rPr>
              <a:t>rows </a:t>
            </a:r>
            <a:r>
              <a:rPr dirty="0" sz="2500" spc="-775">
                <a:latin typeface="Lucida Sans Unicode"/>
                <a:cs typeface="Lucida Sans Unicode"/>
              </a:rPr>
              <a:t> </a:t>
            </a:r>
            <a:r>
              <a:rPr dirty="0" sz="2500" spc="-30">
                <a:latin typeface="Lucida Sans Unicode"/>
                <a:cs typeface="Lucida Sans Unicode"/>
              </a:rPr>
              <a:t>in </a:t>
            </a:r>
            <a:r>
              <a:rPr dirty="0" sz="2500" spc="305">
                <a:latin typeface="Lucida Sans Unicode"/>
                <a:cs typeface="Lucida Sans Unicode"/>
              </a:rPr>
              <a:t>a </a:t>
            </a:r>
            <a:r>
              <a:rPr dirty="0" sz="2500" spc="25">
                <a:latin typeface="Lucida Sans Unicode"/>
                <a:cs typeface="Lucida Sans Unicode"/>
              </a:rPr>
              <a:t>table. </a:t>
            </a:r>
            <a:r>
              <a:rPr dirty="0" sz="2500" spc="100">
                <a:latin typeface="Lucida Sans Unicode"/>
                <a:cs typeface="Lucida Sans Unicode"/>
              </a:rPr>
              <a:t>Commonly </a:t>
            </a:r>
            <a:r>
              <a:rPr dirty="0" sz="2500" spc="80">
                <a:latin typeface="Lucida Sans Unicode"/>
                <a:cs typeface="Lucida Sans Unicode"/>
              </a:rPr>
              <a:t>used </a:t>
            </a:r>
            <a:r>
              <a:rPr dirty="0" sz="2500" spc="130">
                <a:latin typeface="Lucida Sans Unicode"/>
                <a:cs typeface="Lucida Sans Unicode"/>
              </a:rPr>
              <a:t>aggregate </a:t>
            </a:r>
            <a:r>
              <a:rPr dirty="0" sz="2500" spc="20">
                <a:latin typeface="Lucida Sans Unicode"/>
                <a:cs typeface="Lucida Sans Unicode"/>
              </a:rPr>
              <a:t>functions </a:t>
            </a:r>
            <a:r>
              <a:rPr dirty="0" sz="2500" spc="50">
                <a:latin typeface="Lucida Sans Unicode"/>
                <a:cs typeface="Lucida Sans Unicode"/>
              </a:rPr>
              <a:t>include </a:t>
            </a:r>
            <a:r>
              <a:rPr dirty="0" sz="2500" spc="55">
                <a:latin typeface="Lucida Sans Unicode"/>
                <a:cs typeface="Lucida Sans Unicode"/>
              </a:rPr>
              <a:t> </a:t>
            </a:r>
            <a:r>
              <a:rPr dirty="0" sz="2500" spc="20">
                <a:latin typeface="Lucida Sans Unicode"/>
                <a:cs typeface="Lucida Sans Unicode"/>
              </a:rPr>
              <a:t>COUNT(), </a:t>
            </a:r>
            <a:r>
              <a:rPr dirty="0" sz="2500" spc="65">
                <a:latin typeface="Lucida Sans Unicode"/>
                <a:cs typeface="Lucida Sans Unicode"/>
              </a:rPr>
              <a:t>which </a:t>
            </a:r>
            <a:r>
              <a:rPr dirty="0" sz="2500" spc="60">
                <a:latin typeface="Lucida Sans Unicode"/>
                <a:cs typeface="Lucida Sans Unicode"/>
              </a:rPr>
              <a:t>counts </a:t>
            </a:r>
            <a:r>
              <a:rPr dirty="0" sz="2500" spc="55">
                <a:latin typeface="Lucida Sans Unicode"/>
                <a:cs typeface="Lucida Sans Unicode"/>
              </a:rPr>
              <a:t>the </a:t>
            </a:r>
            <a:r>
              <a:rPr dirty="0" sz="2500" spc="80">
                <a:latin typeface="Lucida Sans Unicode"/>
                <a:cs typeface="Lucida Sans Unicode"/>
              </a:rPr>
              <a:t>number </a:t>
            </a:r>
            <a:r>
              <a:rPr dirty="0" sz="2500" spc="-20">
                <a:latin typeface="Lucida Sans Unicode"/>
                <a:cs typeface="Lucida Sans Unicode"/>
              </a:rPr>
              <a:t>of </a:t>
            </a:r>
            <a:r>
              <a:rPr dirty="0" sz="2500" spc="25">
                <a:latin typeface="Lucida Sans Unicode"/>
                <a:cs typeface="Lucida Sans Unicode"/>
              </a:rPr>
              <a:t>rows </a:t>
            </a:r>
            <a:r>
              <a:rPr dirty="0" sz="2500" spc="70">
                <a:latin typeface="Lucida Sans Unicode"/>
                <a:cs typeface="Lucida Sans Unicode"/>
              </a:rPr>
              <a:t>that </a:t>
            </a:r>
            <a:r>
              <a:rPr dirty="0" sz="2500" spc="125">
                <a:latin typeface="Lucida Sans Unicode"/>
                <a:cs typeface="Lucida Sans Unicode"/>
              </a:rPr>
              <a:t>meet </a:t>
            </a:r>
            <a:r>
              <a:rPr dirty="0" sz="2500" spc="130">
                <a:latin typeface="Lucida Sans Unicode"/>
                <a:cs typeface="Lucida Sans Unicode"/>
              </a:rPr>
              <a:t> </a:t>
            </a:r>
            <a:r>
              <a:rPr dirty="0" sz="2500" spc="50">
                <a:latin typeface="Lucida Sans Unicode"/>
                <a:cs typeface="Lucida Sans Unicode"/>
              </a:rPr>
              <a:t>specified </a:t>
            </a:r>
            <a:r>
              <a:rPr dirty="0" sz="2500" spc="-5">
                <a:latin typeface="Lucida Sans Unicode"/>
                <a:cs typeface="Lucida Sans Unicode"/>
              </a:rPr>
              <a:t>criteria, </a:t>
            </a:r>
            <a:r>
              <a:rPr dirty="0" sz="2500" spc="65">
                <a:latin typeface="Lucida Sans Unicode"/>
                <a:cs typeface="Lucida Sans Unicode"/>
              </a:rPr>
              <a:t>SUM(), which </a:t>
            </a:r>
            <a:r>
              <a:rPr dirty="0" sz="2500" spc="105">
                <a:latin typeface="Lucida Sans Unicode"/>
                <a:cs typeface="Lucida Sans Unicode"/>
              </a:rPr>
              <a:t>calculates </a:t>
            </a:r>
            <a:r>
              <a:rPr dirty="0" sz="2500" spc="55">
                <a:latin typeface="Lucida Sans Unicode"/>
                <a:cs typeface="Lucida Sans Unicode"/>
              </a:rPr>
              <a:t>the </a:t>
            </a:r>
            <a:r>
              <a:rPr dirty="0" sz="2500" spc="35">
                <a:latin typeface="Lucida Sans Unicode"/>
                <a:cs typeface="Lucida Sans Unicode"/>
              </a:rPr>
              <a:t>total </a:t>
            </a:r>
            <a:r>
              <a:rPr dirty="0" sz="2500" spc="-20">
                <a:latin typeface="Lucida Sans Unicode"/>
                <a:cs typeface="Lucida Sans Unicode"/>
              </a:rPr>
              <a:t>of </a:t>
            </a:r>
            <a:r>
              <a:rPr dirty="0" sz="2500" spc="-15">
                <a:latin typeface="Lucida Sans Unicode"/>
                <a:cs typeface="Lucida Sans Unicode"/>
              </a:rPr>
              <a:t> </a:t>
            </a:r>
            <a:r>
              <a:rPr dirty="0" sz="2500" spc="70">
                <a:latin typeface="Lucida Sans Unicode"/>
                <a:cs typeface="Lucida Sans Unicode"/>
              </a:rPr>
              <a:t>numeric </a:t>
            </a:r>
            <a:r>
              <a:rPr dirty="0" sz="2500" spc="85">
                <a:latin typeface="Lucida Sans Unicode"/>
                <a:cs typeface="Lucida Sans Unicode"/>
              </a:rPr>
              <a:t>values </a:t>
            </a:r>
            <a:r>
              <a:rPr dirty="0" sz="2500" spc="-30">
                <a:latin typeface="Lucida Sans Unicode"/>
                <a:cs typeface="Lucida Sans Unicode"/>
              </a:rPr>
              <a:t>in </a:t>
            </a:r>
            <a:r>
              <a:rPr dirty="0" sz="2500" spc="305">
                <a:latin typeface="Lucida Sans Unicode"/>
                <a:cs typeface="Lucida Sans Unicode"/>
              </a:rPr>
              <a:t>a </a:t>
            </a:r>
            <a:r>
              <a:rPr dirty="0" sz="2500" spc="30">
                <a:latin typeface="Lucida Sans Unicode"/>
                <a:cs typeface="Lucida Sans Unicode"/>
              </a:rPr>
              <a:t>column, </a:t>
            </a:r>
            <a:r>
              <a:rPr dirty="0" sz="2500" spc="75">
                <a:latin typeface="Lucida Sans Unicode"/>
                <a:cs typeface="Lucida Sans Unicode"/>
              </a:rPr>
              <a:t>AVG(), </a:t>
            </a:r>
            <a:r>
              <a:rPr dirty="0" sz="2500" spc="65">
                <a:latin typeface="Lucida Sans Unicode"/>
                <a:cs typeface="Lucida Sans Unicode"/>
              </a:rPr>
              <a:t>which </a:t>
            </a:r>
            <a:r>
              <a:rPr dirty="0" sz="2500" spc="100">
                <a:latin typeface="Lucida Sans Unicode"/>
                <a:cs typeface="Lucida Sans Unicode"/>
              </a:rPr>
              <a:t>computes </a:t>
            </a:r>
            <a:r>
              <a:rPr dirty="0" sz="2500" spc="55">
                <a:latin typeface="Lucida Sans Unicode"/>
                <a:cs typeface="Lucida Sans Unicode"/>
              </a:rPr>
              <a:t>the </a:t>
            </a:r>
            <a:r>
              <a:rPr dirty="0" sz="2500" spc="60">
                <a:latin typeface="Lucida Sans Unicode"/>
                <a:cs typeface="Lucida Sans Unicode"/>
              </a:rPr>
              <a:t> </a:t>
            </a:r>
            <a:r>
              <a:rPr dirty="0" sz="2500" spc="150">
                <a:latin typeface="Lucida Sans Unicode"/>
                <a:cs typeface="Lucida Sans Unicode"/>
              </a:rPr>
              <a:t>average </a:t>
            </a:r>
            <a:r>
              <a:rPr dirty="0" sz="2500" spc="-20">
                <a:latin typeface="Lucida Sans Unicode"/>
                <a:cs typeface="Lucida Sans Unicode"/>
              </a:rPr>
              <a:t>of </a:t>
            </a:r>
            <a:r>
              <a:rPr dirty="0" sz="2500" spc="70">
                <a:latin typeface="Lucida Sans Unicode"/>
                <a:cs typeface="Lucida Sans Unicode"/>
              </a:rPr>
              <a:t>numeric </a:t>
            </a:r>
            <a:r>
              <a:rPr dirty="0" sz="2500" spc="30">
                <a:latin typeface="Lucida Sans Unicode"/>
                <a:cs typeface="Lucida Sans Unicode"/>
              </a:rPr>
              <a:t>values, </a:t>
            </a:r>
            <a:r>
              <a:rPr dirty="0" sz="2500" spc="20">
                <a:latin typeface="Lucida Sans Unicode"/>
                <a:cs typeface="Lucida Sans Unicode"/>
              </a:rPr>
              <a:t>MIN(), </a:t>
            </a:r>
            <a:r>
              <a:rPr dirty="0" sz="2500" spc="65">
                <a:latin typeface="Lucida Sans Unicode"/>
                <a:cs typeface="Lucida Sans Unicode"/>
              </a:rPr>
              <a:t>which </a:t>
            </a:r>
            <a:r>
              <a:rPr dirty="0" sz="2500" spc="25">
                <a:latin typeface="Lucida Sans Unicode"/>
                <a:cs typeface="Lucida Sans Unicode"/>
              </a:rPr>
              <a:t>retrieves </a:t>
            </a:r>
            <a:r>
              <a:rPr dirty="0" sz="2500" spc="55">
                <a:latin typeface="Lucida Sans Unicode"/>
                <a:cs typeface="Lucida Sans Unicode"/>
              </a:rPr>
              <a:t>the </a:t>
            </a:r>
            <a:r>
              <a:rPr dirty="0" sz="2500" spc="60">
                <a:latin typeface="Lucida Sans Unicode"/>
                <a:cs typeface="Lucida Sans Unicode"/>
              </a:rPr>
              <a:t> </a:t>
            </a:r>
            <a:r>
              <a:rPr dirty="0" sz="2500" spc="80">
                <a:latin typeface="Lucida Sans Unicode"/>
                <a:cs typeface="Lucida Sans Unicode"/>
              </a:rPr>
              <a:t>minimum </a:t>
            </a:r>
            <a:r>
              <a:rPr dirty="0" sz="2500" spc="100">
                <a:latin typeface="Lucida Sans Unicode"/>
                <a:cs typeface="Lucida Sans Unicode"/>
              </a:rPr>
              <a:t>value </a:t>
            </a:r>
            <a:r>
              <a:rPr dirty="0" sz="2500" spc="25">
                <a:latin typeface="Lucida Sans Unicode"/>
                <a:cs typeface="Lucida Sans Unicode"/>
              </a:rPr>
              <a:t>from </a:t>
            </a:r>
            <a:r>
              <a:rPr dirty="0" sz="2500" spc="305">
                <a:latin typeface="Lucida Sans Unicode"/>
                <a:cs typeface="Lucida Sans Unicode"/>
              </a:rPr>
              <a:t>a </a:t>
            </a:r>
            <a:r>
              <a:rPr dirty="0" sz="2500" spc="30">
                <a:latin typeface="Lucida Sans Unicode"/>
                <a:cs typeface="Lucida Sans Unicode"/>
              </a:rPr>
              <a:t>column, </a:t>
            </a:r>
            <a:r>
              <a:rPr dirty="0" sz="2500" spc="150">
                <a:latin typeface="Lucida Sans Unicode"/>
                <a:cs typeface="Lucida Sans Unicode"/>
              </a:rPr>
              <a:t>and </a:t>
            </a:r>
            <a:r>
              <a:rPr dirty="0" sz="2500" spc="45">
                <a:latin typeface="Lucida Sans Unicode"/>
                <a:cs typeface="Lucida Sans Unicode"/>
              </a:rPr>
              <a:t>MAX(), </a:t>
            </a:r>
            <a:r>
              <a:rPr dirty="0" sz="2500" spc="65">
                <a:latin typeface="Lucida Sans Unicode"/>
                <a:cs typeface="Lucida Sans Unicode"/>
              </a:rPr>
              <a:t>which </a:t>
            </a:r>
            <a:r>
              <a:rPr dirty="0" sz="2500" spc="25">
                <a:latin typeface="Lucida Sans Unicode"/>
                <a:cs typeface="Lucida Sans Unicode"/>
              </a:rPr>
              <a:t>retrieves </a:t>
            </a:r>
            <a:r>
              <a:rPr dirty="0" sz="2500" spc="30">
                <a:latin typeface="Lucida Sans Unicode"/>
                <a:cs typeface="Lucida Sans Unicode"/>
              </a:rPr>
              <a:t> </a:t>
            </a:r>
            <a:r>
              <a:rPr dirty="0" sz="2500" spc="55">
                <a:latin typeface="Lucida Sans Unicode"/>
                <a:cs typeface="Lucida Sans Unicode"/>
              </a:rPr>
              <a:t>the </a:t>
            </a:r>
            <a:r>
              <a:rPr dirty="0" sz="2500" spc="85">
                <a:latin typeface="Lucida Sans Unicode"/>
                <a:cs typeface="Lucida Sans Unicode"/>
              </a:rPr>
              <a:t>maximum </a:t>
            </a:r>
            <a:r>
              <a:rPr dirty="0" sz="2500" spc="100">
                <a:latin typeface="Lucida Sans Unicode"/>
                <a:cs typeface="Lucida Sans Unicode"/>
              </a:rPr>
              <a:t>value </a:t>
            </a:r>
            <a:r>
              <a:rPr dirty="0" sz="2500" spc="25">
                <a:latin typeface="Lucida Sans Unicode"/>
                <a:cs typeface="Lucida Sans Unicode"/>
              </a:rPr>
              <a:t>from </a:t>
            </a:r>
            <a:r>
              <a:rPr dirty="0" sz="2500" spc="305">
                <a:latin typeface="Lucida Sans Unicode"/>
                <a:cs typeface="Lucida Sans Unicode"/>
              </a:rPr>
              <a:t>a </a:t>
            </a:r>
            <a:r>
              <a:rPr dirty="0" sz="2500" spc="30">
                <a:latin typeface="Lucida Sans Unicode"/>
                <a:cs typeface="Lucida Sans Unicode"/>
              </a:rPr>
              <a:t>column. </a:t>
            </a:r>
            <a:r>
              <a:rPr dirty="0" sz="2500" spc="95">
                <a:latin typeface="Lucida Sans Unicode"/>
                <a:cs typeface="Lucida Sans Unicode"/>
              </a:rPr>
              <a:t>By </a:t>
            </a:r>
            <a:r>
              <a:rPr dirty="0" sz="2500" spc="70">
                <a:latin typeface="Lucida Sans Unicode"/>
                <a:cs typeface="Lucida Sans Unicode"/>
              </a:rPr>
              <a:t>applying </a:t>
            </a:r>
            <a:r>
              <a:rPr dirty="0" sz="2500" spc="130">
                <a:latin typeface="Lucida Sans Unicode"/>
                <a:cs typeface="Lucida Sans Unicode"/>
              </a:rPr>
              <a:t>aggregate </a:t>
            </a:r>
            <a:r>
              <a:rPr dirty="0" sz="2500" spc="-780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functions, </a:t>
            </a:r>
            <a:r>
              <a:rPr dirty="0" sz="2500" spc="30">
                <a:latin typeface="Lucida Sans Unicode"/>
                <a:cs typeface="Lucida Sans Unicode"/>
              </a:rPr>
              <a:t>users </a:t>
            </a:r>
            <a:r>
              <a:rPr dirty="0" sz="2500" spc="195">
                <a:latin typeface="Lucida Sans Unicode"/>
                <a:cs typeface="Lucida Sans Unicode"/>
              </a:rPr>
              <a:t>can </a:t>
            </a:r>
            <a:r>
              <a:rPr dirty="0" sz="2500" spc="90">
                <a:latin typeface="Lucida Sans Unicode"/>
                <a:cs typeface="Lucida Sans Unicode"/>
              </a:rPr>
              <a:t>gain </a:t>
            </a:r>
            <a:r>
              <a:rPr dirty="0" sz="2500" spc="100">
                <a:latin typeface="Lucida Sans Unicode"/>
                <a:cs typeface="Lucida Sans Unicode"/>
              </a:rPr>
              <a:t>valuable </a:t>
            </a:r>
            <a:r>
              <a:rPr dirty="0" sz="2500">
                <a:latin typeface="Lucida Sans Unicode"/>
                <a:cs typeface="Lucida Sans Unicode"/>
              </a:rPr>
              <a:t>insights </a:t>
            </a:r>
            <a:r>
              <a:rPr dirty="0" sz="2500" spc="-10">
                <a:latin typeface="Lucida Sans Unicode"/>
                <a:cs typeface="Lucida Sans Unicode"/>
              </a:rPr>
              <a:t>into their </a:t>
            </a:r>
            <a:r>
              <a:rPr dirty="0" sz="2500" spc="75">
                <a:latin typeface="Lucida Sans Unicode"/>
                <a:cs typeface="Lucida Sans Unicode"/>
              </a:rPr>
              <a:t>data, </a:t>
            </a:r>
            <a:r>
              <a:rPr dirty="0" sz="2500" spc="80">
                <a:latin typeface="Lucida Sans Unicode"/>
                <a:cs typeface="Lucida Sans Unicode"/>
              </a:rPr>
              <a:t> </a:t>
            </a:r>
            <a:r>
              <a:rPr dirty="0" sz="2500" spc="35">
                <a:latin typeface="Lucida Sans Unicode"/>
                <a:cs typeface="Lucida Sans Unicode"/>
              </a:rPr>
              <a:t>facilitating</a:t>
            </a:r>
            <a:r>
              <a:rPr dirty="0" sz="2500" spc="-130">
                <a:latin typeface="Lucida Sans Unicode"/>
                <a:cs typeface="Lucida Sans Unicode"/>
              </a:rPr>
              <a:t> </a:t>
            </a:r>
            <a:r>
              <a:rPr dirty="0" sz="2500" spc="70">
                <a:latin typeface="Lucida Sans Unicode"/>
                <a:cs typeface="Lucida Sans Unicode"/>
              </a:rPr>
              <a:t>analysis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150">
                <a:latin typeface="Lucida Sans Unicode"/>
                <a:cs typeface="Lucida Sans Unicode"/>
              </a:rPr>
              <a:t>and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50">
                <a:latin typeface="Lucida Sans Unicode"/>
                <a:cs typeface="Lucida Sans Unicode"/>
              </a:rPr>
              <a:t>decision-making</a:t>
            </a:r>
            <a:r>
              <a:rPr dirty="0" sz="2500" spc="-125">
                <a:latin typeface="Lucida Sans Unicode"/>
                <a:cs typeface="Lucida Sans Unicode"/>
              </a:rPr>
              <a:t> </a:t>
            </a:r>
            <a:r>
              <a:rPr dirty="0" sz="2500" spc="40">
                <a:latin typeface="Lucida Sans Unicode"/>
                <a:cs typeface="Lucida Sans Unicode"/>
              </a:rPr>
              <a:t>processes.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4200" spc="425" b="1">
                <a:solidFill>
                  <a:srgbClr val="583C8F"/>
                </a:solidFill>
                <a:latin typeface="Trebuchet MS"/>
                <a:cs typeface="Trebuchet MS"/>
              </a:rPr>
              <a:t>EXAMPLES</a:t>
            </a: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200" spc="-185" b="1">
                <a:latin typeface="Verdana"/>
                <a:cs typeface="Verdana"/>
              </a:rPr>
              <a:t>AVERAGE</a:t>
            </a:r>
            <a:endParaRPr sz="2200">
              <a:latin typeface="Verdana"/>
              <a:cs typeface="Verdana"/>
            </a:endParaRPr>
          </a:p>
          <a:p>
            <a:pPr marL="81280" marR="5246370" indent="-69215">
              <a:lnSpc>
                <a:spcPct val="116500"/>
              </a:lnSpc>
            </a:pPr>
            <a:r>
              <a:rPr dirty="0" sz="2200" spc="-165">
                <a:latin typeface="Verdana"/>
                <a:cs typeface="Verdana"/>
              </a:rPr>
              <a:t>S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15">
                <a:latin typeface="Verdana"/>
                <a:cs typeface="Verdana"/>
              </a:rPr>
              <a:t>L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-5">
                <a:latin typeface="Verdana"/>
                <a:cs typeface="Verdana"/>
              </a:rPr>
              <a:t>C</a:t>
            </a:r>
            <a:r>
              <a:rPr dirty="0" sz="2200" spc="-75">
                <a:latin typeface="Verdana"/>
                <a:cs typeface="Verdana"/>
              </a:rPr>
              <a:t>T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45">
                <a:latin typeface="Verdana"/>
                <a:cs typeface="Verdana"/>
              </a:rPr>
              <a:t>V</a:t>
            </a:r>
            <a:r>
              <a:rPr dirty="0" sz="2200" spc="-80">
                <a:latin typeface="Verdana"/>
                <a:cs typeface="Verdana"/>
              </a:rPr>
              <a:t>G</a:t>
            </a:r>
            <a:r>
              <a:rPr dirty="0" sz="2200" spc="-285">
                <a:latin typeface="Verdana"/>
                <a:cs typeface="Verdana"/>
              </a:rPr>
              <a:t>(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165">
                <a:latin typeface="Verdana"/>
                <a:cs typeface="Verdana"/>
              </a:rPr>
              <a:t>g</a:t>
            </a:r>
            <a:r>
              <a:rPr dirty="0" sz="2200" spc="-55">
                <a:latin typeface="Verdana"/>
                <a:cs typeface="Verdana"/>
              </a:rPr>
              <a:t>e</a:t>
            </a:r>
            <a:r>
              <a:rPr dirty="0" sz="2200" spc="-285">
                <a:latin typeface="Verdana"/>
                <a:cs typeface="Verdana"/>
              </a:rPr>
              <a:t>)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160">
                <a:latin typeface="Verdana"/>
                <a:cs typeface="Verdana"/>
              </a:rPr>
              <a:t>S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55">
                <a:latin typeface="Verdana"/>
                <a:cs typeface="Verdana"/>
              </a:rPr>
              <a:t>v</a:t>
            </a:r>
            <a:r>
              <a:rPr dirty="0" sz="2200" spc="-55">
                <a:latin typeface="Verdana"/>
                <a:cs typeface="Verdana"/>
              </a:rPr>
              <a:t>e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-165">
                <a:latin typeface="Verdana"/>
                <a:cs typeface="Verdana"/>
              </a:rPr>
              <a:t>g</a:t>
            </a:r>
            <a:r>
              <a:rPr dirty="0" sz="2200" spc="-55">
                <a:latin typeface="Verdana"/>
                <a:cs typeface="Verdana"/>
              </a:rPr>
              <a:t>e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165">
                <a:latin typeface="Verdana"/>
                <a:cs typeface="Verdana"/>
              </a:rPr>
              <a:t>g</a:t>
            </a:r>
            <a:r>
              <a:rPr dirty="0" sz="2200" spc="-35">
                <a:latin typeface="Verdana"/>
                <a:cs typeface="Verdana"/>
              </a:rPr>
              <a:t>e  </a:t>
            </a:r>
            <a:r>
              <a:rPr dirty="0" sz="2200" spc="-25">
                <a:latin typeface="Verdana"/>
                <a:cs typeface="Verdana"/>
              </a:rPr>
              <a:t>F</a:t>
            </a:r>
            <a:r>
              <a:rPr dirty="0" sz="2200" spc="-85">
                <a:latin typeface="Verdana"/>
                <a:cs typeface="Verdana"/>
              </a:rPr>
              <a:t>R</a:t>
            </a:r>
            <a:r>
              <a:rPr dirty="0" sz="2200" spc="-15">
                <a:latin typeface="Verdana"/>
                <a:cs typeface="Verdana"/>
              </a:rPr>
              <a:t>O</a:t>
            </a:r>
            <a:r>
              <a:rPr dirty="0" sz="2200" spc="130">
                <a:latin typeface="Verdana"/>
                <a:cs typeface="Verdana"/>
              </a:rPr>
              <a:t>M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100">
                <a:latin typeface="Verdana"/>
                <a:cs typeface="Verdana"/>
              </a:rPr>
              <a:t>P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20">
                <a:latin typeface="Verdana"/>
                <a:cs typeface="Verdana"/>
              </a:rPr>
              <a:t>i</a:t>
            </a:r>
            <a:r>
              <a:rPr dirty="0" sz="2200" spc="-55">
                <a:latin typeface="Verdana"/>
                <a:cs typeface="Verdana"/>
              </a:rPr>
              <a:t>e</a:t>
            </a:r>
            <a:r>
              <a:rPr dirty="0" sz="2200" spc="-35">
                <a:latin typeface="Verdana"/>
                <a:cs typeface="Verdana"/>
              </a:rPr>
              <a:t>n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60">
                <a:latin typeface="Verdana"/>
                <a:cs typeface="Verdana"/>
              </a:rPr>
              <a:t>s</a:t>
            </a:r>
            <a:r>
              <a:rPr dirty="0" sz="2200" spc="-420">
                <a:latin typeface="Verdana"/>
                <a:cs typeface="Verdana"/>
              </a:rPr>
              <a:t>;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008658" y="8750542"/>
            <a:ext cx="4789805" cy="119697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200" spc="-135" b="1">
                <a:latin typeface="Verdana"/>
                <a:cs typeface="Verdana"/>
              </a:rPr>
              <a:t>SUM</a:t>
            </a:r>
            <a:endParaRPr sz="2200">
              <a:latin typeface="Verdana"/>
              <a:cs typeface="Verdana"/>
            </a:endParaRPr>
          </a:p>
          <a:p>
            <a:pPr marL="81280" marR="5080" indent="-69215">
              <a:lnSpc>
                <a:spcPct val="116500"/>
              </a:lnSpc>
            </a:pPr>
            <a:r>
              <a:rPr dirty="0" sz="2200" spc="-165">
                <a:latin typeface="Verdana"/>
                <a:cs typeface="Verdana"/>
              </a:rPr>
              <a:t>S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15">
                <a:latin typeface="Verdana"/>
                <a:cs typeface="Verdana"/>
              </a:rPr>
              <a:t>L</a:t>
            </a:r>
            <a:r>
              <a:rPr dirty="0" sz="2200" spc="-70">
                <a:latin typeface="Verdana"/>
                <a:cs typeface="Verdana"/>
              </a:rPr>
              <a:t>E</a:t>
            </a:r>
            <a:r>
              <a:rPr dirty="0" sz="2200" spc="-5">
                <a:latin typeface="Verdana"/>
                <a:cs typeface="Verdana"/>
              </a:rPr>
              <a:t>C</a:t>
            </a:r>
            <a:r>
              <a:rPr dirty="0" sz="2200" spc="-75">
                <a:latin typeface="Verdana"/>
                <a:cs typeface="Verdana"/>
              </a:rPr>
              <a:t>T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165">
                <a:latin typeface="Verdana"/>
                <a:cs typeface="Verdana"/>
              </a:rPr>
              <a:t>S</a:t>
            </a:r>
            <a:r>
              <a:rPr dirty="0" sz="2200">
                <a:latin typeface="Verdana"/>
                <a:cs typeface="Verdana"/>
              </a:rPr>
              <a:t>U</a:t>
            </a:r>
            <a:r>
              <a:rPr dirty="0" sz="2200" spc="125">
                <a:latin typeface="Verdana"/>
                <a:cs typeface="Verdana"/>
              </a:rPr>
              <a:t>M</a:t>
            </a:r>
            <a:r>
              <a:rPr dirty="0" sz="2200" spc="-285">
                <a:latin typeface="Verdana"/>
                <a:cs typeface="Verdana"/>
              </a:rPr>
              <a:t>(</a:t>
            </a:r>
            <a:r>
              <a:rPr dirty="0" sz="2200" spc="-165">
                <a:latin typeface="Verdana"/>
                <a:cs typeface="Verdana"/>
              </a:rPr>
              <a:t>S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40">
                <a:latin typeface="Verdana"/>
                <a:cs typeface="Verdana"/>
              </a:rPr>
              <a:t>l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60">
                <a:latin typeface="Verdana"/>
                <a:cs typeface="Verdana"/>
              </a:rPr>
              <a:t>y</a:t>
            </a:r>
            <a:r>
              <a:rPr dirty="0" sz="2200" spc="-285">
                <a:latin typeface="Verdana"/>
                <a:cs typeface="Verdana"/>
              </a:rPr>
              <a:t>)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A</a:t>
            </a:r>
            <a:r>
              <a:rPr dirty="0" sz="2200" spc="-160">
                <a:latin typeface="Verdana"/>
                <a:cs typeface="Verdana"/>
              </a:rPr>
              <a:t>S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80">
                <a:latin typeface="Verdana"/>
                <a:cs typeface="Verdana"/>
              </a:rPr>
              <a:t>T</a:t>
            </a:r>
            <a:r>
              <a:rPr dirty="0" sz="2200" spc="15">
                <a:latin typeface="Verdana"/>
                <a:cs typeface="Verdana"/>
              </a:rPr>
              <a:t>o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40">
                <a:latin typeface="Verdana"/>
                <a:cs typeface="Verdana"/>
              </a:rPr>
              <a:t>l</a:t>
            </a:r>
            <a:r>
              <a:rPr dirty="0" sz="2200" spc="-165">
                <a:latin typeface="Verdana"/>
                <a:cs typeface="Verdana"/>
              </a:rPr>
              <a:t>S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40">
                <a:latin typeface="Verdana"/>
                <a:cs typeface="Verdana"/>
              </a:rPr>
              <a:t>l</a:t>
            </a:r>
            <a:r>
              <a:rPr dirty="0" sz="2200" spc="-105">
                <a:latin typeface="Verdana"/>
                <a:cs typeface="Verdana"/>
              </a:rPr>
              <a:t>a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40">
                <a:latin typeface="Verdana"/>
                <a:cs typeface="Verdana"/>
              </a:rPr>
              <a:t>y  </a:t>
            </a:r>
            <a:r>
              <a:rPr dirty="0" sz="2200" spc="-25">
                <a:latin typeface="Verdana"/>
                <a:cs typeface="Verdana"/>
              </a:rPr>
              <a:t>F</a:t>
            </a:r>
            <a:r>
              <a:rPr dirty="0" sz="2200" spc="-85">
                <a:latin typeface="Verdana"/>
                <a:cs typeface="Verdana"/>
              </a:rPr>
              <a:t>R</a:t>
            </a:r>
            <a:r>
              <a:rPr dirty="0" sz="2200" spc="-15">
                <a:latin typeface="Verdana"/>
                <a:cs typeface="Verdana"/>
              </a:rPr>
              <a:t>O</a:t>
            </a:r>
            <a:r>
              <a:rPr dirty="0" sz="2200" spc="130">
                <a:latin typeface="Verdana"/>
                <a:cs typeface="Verdana"/>
              </a:rPr>
              <a:t>M</a:t>
            </a:r>
            <a:r>
              <a:rPr dirty="0" sz="2200" spc="-235">
                <a:latin typeface="Verdana"/>
                <a:cs typeface="Verdana"/>
              </a:rPr>
              <a:t> </a:t>
            </a:r>
            <a:r>
              <a:rPr dirty="0" sz="2200" spc="-35">
                <a:latin typeface="Verdana"/>
                <a:cs typeface="Verdana"/>
              </a:rPr>
              <a:t>D</a:t>
            </a:r>
            <a:r>
              <a:rPr dirty="0" sz="2200" spc="15">
                <a:latin typeface="Verdana"/>
                <a:cs typeface="Verdana"/>
              </a:rPr>
              <a:t>o</a:t>
            </a:r>
            <a:r>
              <a:rPr dirty="0" sz="2200" spc="70">
                <a:latin typeface="Verdana"/>
                <a:cs typeface="Verdana"/>
              </a:rPr>
              <a:t>c</a:t>
            </a:r>
            <a:r>
              <a:rPr dirty="0" sz="2200" spc="30">
                <a:latin typeface="Verdana"/>
                <a:cs typeface="Verdana"/>
              </a:rPr>
              <a:t>t</a:t>
            </a:r>
            <a:r>
              <a:rPr dirty="0" sz="2200" spc="15">
                <a:latin typeface="Verdana"/>
                <a:cs typeface="Verdana"/>
              </a:rPr>
              <a:t>o</a:t>
            </a:r>
            <a:r>
              <a:rPr dirty="0" sz="2200" spc="-30">
                <a:latin typeface="Verdana"/>
                <a:cs typeface="Verdana"/>
              </a:rPr>
              <a:t>r</a:t>
            </a:r>
            <a:r>
              <a:rPr dirty="0" sz="2200" spc="-60">
                <a:latin typeface="Verdana"/>
                <a:cs typeface="Verdana"/>
              </a:rPr>
              <a:t>s</a:t>
            </a:r>
            <a:r>
              <a:rPr dirty="0" sz="2200" spc="-420">
                <a:latin typeface="Verdana"/>
                <a:cs typeface="Verdana"/>
              </a:rPr>
              <a:t>;</a:t>
            </a:r>
            <a:endParaRPr sz="2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403794"/>
            <a:ext cx="18288000" cy="5883275"/>
            <a:chOff x="0" y="4403794"/>
            <a:chExt cx="18288000" cy="5883275"/>
          </a:xfrm>
        </p:grpSpPr>
        <p:sp>
          <p:nvSpPr>
            <p:cNvPr id="3" name="object 3"/>
            <p:cNvSpPr/>
            <p:nvPr/>
          </p:nvSpPr>
          <p:spPr>
            <a:xfrm>
              <a:off x="0" y="4403794"/>
              <a:ext cx="18288000" cy="5883275"/>
            </a:xfrm>
            <a:custGeom>
              <a:avLst/>
              <a:gdLst/>
              <a:ahLst/>
              <a:cxnLst/>
              <a:rect l="l" t="t" r="r" b="b"/>
              <a:pathLst>
                <a:path w="18288000" h="5883275">
                  <a:moveTo>
                    <a:pt x="0" y="0"/>
                  </a:moveTo>
                  <a:lnTo>
                    <a:pt x="18287997" y="0"/>
                  </a:lnTo>
                  <a:lnTo>
                    <a:pt x="18287997" y="5883204"/>
                  </a:lnTo>
                  <a:lnTo>
                    <a:pt x="0" y="5883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744852" y="5274642"/>
              <a:ext cx="537845" cy="1692910"/>
            </a:xfrm>
            <a:custGeom>
              <a:avLst/>
              <a:gdLst/>
              <a:ahLst/>
              <a:cxnLst/>
              <a:rect l="l" t="t" r="r" b="b"/>
              <a:pathLst>
                <a:path w="537844" h="1692909">
                  <a:moveTo>
                    <a:pt x="260735" y="1692710"/>
                  </a:moveTo>
                  <a:lnTo>
                    <a:pt x="170963" y="1692710"/>
                  </a:lnTo>
                  <a:lnTo>
                    <a:pt x="154883" y="1626105"/>
                  </a:lnTo>
                  <a:lnTo>
                    <a:pt x="139538" y="1560512"/>
                  </a:lnTo>
                  <a:lnTo>
                    <a:pt x="124938" y="1495965"/>
                  </a:lnTo>
                  <a:lnTo>
                    <a:pt x="111092" y="1432496"/>
                  </a:lnTo>
                  <a:lnTo>
                    <a:pt x="98010" y="1370140"/>
                  </a:lnTo>
                  <a:lnTo>
                    <a:pt x="85701" y="1308928"/>
                  </a:lnTo>
                  <a:lnTo>
                    <a:pt x="74176" y="1248893"/>
                  </a:lnTo>
                  <a:lnTo>
                    <a:pt x="63444" y="1190070"/>
                  </a:lnTo>
                  <a:lnTo>
                    <a:pt x="53514" y="1132491"/>
                  </a:lnTo>
                  <a:lnTo>
                    <a:pt x="44397" y="1076188"/>
                  </a:lnTo>
                  <a:lnTo>
                    <a:pt x="36101" y="1021196"/>
                  </a:lnTo>
                  <a:lnTo>
                    <a:pt x="28636" y="967547"/>
                  </a:lnTo>
                  <a:lnTo>
                    <a:pt x="22012" y="915274"/>
                  </a:lnTo>
                  <a:lnTo>
                    <a:pt x="16239" y="864411"/>
                  </a:lnTo>
                  <a:lnTo>
                    <a:pt x="11326" y="814989"/>
                  </a:lnTo>
                  <a:lnTo>
                    <a:pt x="7283" y="767044"/>
                  </a:lnTo>
                  <a:lnTo>
                    <a:pt x="4119" y="720606"/>
                  </a:lnTo>
                  <a:lnTo>
                    <a:pt x="1844" y="675710"/>
                  </a:lnTo>
                  <a:lnTo>
                    <a:pt x="468" y="632389"/>
                  </a:lnTo>
                  <a:lnTo>
                    <a:pt x="0" y="590676"/>
                  </a:lnTo>
                  <a:lnTo>
                    <a:pt x="449" y="550603"/>
                  </a:lnTo>
                  <a:lnTo>
                    <a:pt x="1827" y="512204"/>
                  </a:lnTo>
                  <a:lnTo>
                    <a:pt x="7402" y="440560"/>
                  </a:lnTo>
                  <a:lnTo>
                    <a:pt x="16803" y="376009"/>
                  </a:lnTo>
                  <a:lnTo>
                    <a:pt x="35747" y="303582"/>
                  </a:lnTo>
                  <a:lnTo>
                    <a:pt x="53746" y="262794"/>
                  </a:lnTo>
                  <a:lnTo>
                    <a:pt x="76576" y="224283"/>
                  </a:lnTo>
                  <a:lnTo>
                    <a:pt x="103856" y="188219"/>
                  </a:lnTo>
                  <a:lnTo>
                    <a:pt x="135203" y="154775"/>
                  </a:lnTo>
                  <a:lnTo>
                    <a:pt x="170235" y="124123"/>
                  </a:lnTo>
                  <a:lnTo>
                    <a:pt x="208571" y="96434"/>
                  </a:lnTo>
                  <a:lnTo>
                    <a:pt x="249828" y="71879"/>
                  </a:lnTo>
                  <a:lnTo>
                    <a:pt x="293624" y="50631"/>
                  </a:lnTo>
                  <a:lnTo>
                    <a:pt x="339578" y="32862"/>
                  </a:lnTo>
                  <a:lnTo>
                    <a:pt x="387308" y="18742"/>
                  </a:lnTo>
                  <a:lnTo>
                    <a:pt x="436431" y="8444"/>
                  </a:lnTo>
                  <a:lnTo>
                    <a:pt x="486565" y="2139"/>
                  </a:lnTo>
                  <a:lnTo>
                    <a:pt x="537329" y="0"/>
                  </a:lnTo>
                  <a:lnTo>
                    <a:pt x="537329" y="99571"/>
                  </a:lnTo>
                  <a:lnTo>
                    <a:pt x="461106" y="104188"/>
                  </a:lnTo>
                  <a:lnTo>
                    <a:pt x="423213" y="108051"/>
                  </a:lnTo>
                  <a:lnTo>
                    <a:pt x="385038" y="115139"/>
                  </a:lnTo>
                  <a:lnTo>
                    <a:pt x="346261" y="127094"/>
                  </a:lnTo>
                  <a:lnTo>
                    <a:pt x="306563" y="145558"/>
                  </a:lnTo>
                  <a:lnTo>
                    <a:pt x="265622" y="172172"/>
                  </a:lnTo>
                  <a:lnTo>
                    <a:pt x="223118" y="208578"/>
                  </a:lnTo>
                  <a:lnTo>
                    <a:pt x="178732" y="256417"/>
                  </a:lnTo>
                  <a:lnTo>
                    <a:pt x="132143" y="317332"/>
                  </a:lnTo>
                  <a:lnTo>
                    <a:pt x="111212" y="363292"/>
                  </a:lnTo>
                  <a:lnTo>
                    <a:pt x="98734" y="427335"/>
                  </a:lnTo>
                  <a:lnTo>
                    <a:pt x="95367" y="465353"/>
                  </a:lnTo>
                  <a:lnTo>
                    <a:pt x="93754" y="506951"/>
                  </a:lnTo>
                  <a:lnTo>
                    <a:pt x="93778" y="551815"/>
                  </a:lnTo>
                  <a:lnTo>
                    <a:pt x="95318" y="599631"/>
                  </a:lnTo>
                  <a:lnTo>
                    <a:pt x="98255" y="650085"/>
                  </a:lnTo>
                  <a:lnTo>
                    <a:pt x="102469" y="702864"/>
                  </a:lnTo>
                  <a:lnTo>
                    <a:pt x="107842" y="757654"/>
                  </a:lnTo>
                  <a:lnTo>
                    <a:pt x="114254" y="814140"/>
                  </a:lnTo>
                  <a:lnTo>
                    <a:pt x="121585" y="872010"/>
                  </a:lnTo>
                  <a:lnTo>
                    <a:pt x="129717" y="930950"/>
                  </a:lnTo>
                  <a:lnTo>
                    <a:pt x="138529" y="990645"/>
                  </a:lnTo>
                  <a:lnTo>
                    <a:pt x="147903" y="1050783"/>
                  </a:lnTo>
                  <a:lnTo>
                    <a:pt x="157719" y="1111048"/>
                  </a:lnTo>
                  <a:lnTo>
                    <a:pt x="167858" y="1171129"/>
                  </a:lnTo>
                  <a:lnTo>
                    <a:pt x="178200" y="1230710"/>
                  </a:lnTo>
                  <a:lnTo>
                    <a:pt x="188626" y="1289478"/>
                  </a:lnTo>
                  <a:lnTo>
                    <a:pt x="237839" y="1560145"/>
                  </a:lnTo>
                  <a:lnTo>
                    <a:pt x="246262" y="1607447"/>
                  </a:lnTo>
                  <a:lnTo>
                    <a:pt x="253934" y="1651740"/>
                  </a:lnTo>
                  <a:lnTo>
                    <a:pt x="260735" y="1692710"/>
                  </a:lnTo>
                  <a:close/>
                </a:path>
              </a:pathLst>
            </a:custGeom>
            <a:solidFill>
              <a:srgbClr val="C6D0F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49068" y="5206882"/>
              <a:ext cx="2438930" cy="4001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452779" y="6720448"/>
              <a:ext cx="791210" cy="791845"/>
            </a:xfrm>
            <a:custGeom>
              <a:avLst/>
              <a:gdLst/>
              <a:ahLst/>
              <a:cxnLst/>
              <a:rect l="l" t="t" r="r" b="b"/>
              <a:pathLst>
                <a:path w="791209" h="791845">
                  <a:moveTo>
                    <a:pt x="395481" y="791712"/>
                  </a:moveTo>
                  <a:lnTo>
                    <a:pt x="345883" y="789295"/>
                  </a:lnTo>
                  <a:lnTo>
                    <a:pt x="298121" y="782147"/>
                  </a:lnTo>
                  <a:lnTo>
                    <a:pt x="252565" y="770422"/>
                  </a:lnTo>
                  <a:lnTo>
                    <a:pt x="209587" y="754276"/>
                  </a:lnTo>
                  <a:lnTo>
                    <a:pt x="169558" y="733863"/>
                  </a:lnTo>
                  <a:lnTo>
                    <a:pt x="132848" y="709338"/>
                  </a:lnTo>
                  <a:lnTo>
                    <a:pt x="99829" y="680855"/>
                  </a:lnTo>
                  <a:lnTo>
                    <a:pt x="70871" y="648570"/>
                  </a:lnTo>
                  <a:lnTo>
                    <a:pt x="46347" y="612637"/>
                  </a:lnTo>
                  <a:lnTo>
                    <a:pt x="26627" y="573211"/>
                  </a:lnTo>
                  <a:lnTo>
                    <a:pt x="12081" y="530447"/>
                  </a:lnTo>
                  <a:lnTo>
                    <a:pt x="3082" y="484499"/>
                  </a:lnTo>
                  <a:lnTo>
                    <a:pt x="0" y="435522"/>
                  </a:lnTo>
                  <a:lnTo>
                    <a:pt x="2247" y="388789"/>
                  </a:lnTo>
                  <a:lnTo>
                    <a:pt x="8919" y="342576"/>
                  </a:lnTo>
                  <a:lnTo>
                    <a:pt x="19910" y="297354"/>
                  </a:lnTo>
                  <a:lnTo>
                    <a:pt x="35113" y="253595"/>
                  </a:lnTo>
                  <a:lnTo>
                    <a:pt x="54422" y="211768"/>
                  </a:lnTo>
                  <a:lnTo>
                    <a:pt x="77732" y="172345"/>
                  </a:lnTo>
                  <a:lnTo>
                    <a:pt x="104935" y="135797"/>
                  </a:lnTo>
                  <a:lnTo>
                    <a:pt x="135927" y="102594"/>
                  </a:lnTo>
                  <a:lnTo>
                    <a:pt x="170600" y="73208"/>
                  </a:lnTo>
                  <a:lnTo>
                    <a:pt x="208849" y="48108"/>
                  </a:lnTo>
                  <a:lnTo>
                    <a:pt x="250568" y="27767"/>
                  </a:lnTo>
                  <a:lnTo>
                    <a:pt x="295650" y="12654"/>
                  </a:lnTo>
                  <a:lnTo>
                    <a:pt x="343990" y="3242"/>
                  </a:lnTo>
                  <a:lnTo>
                    <a:pt x="395481" y="0"/>
                  </a:lnTo>
                  <a:lnTo>
                    <a:pt x="441592" y="2663"/>
                  </a:lnTo>
                  <a:lnTo>
                    <a:pt x="486144" y="10457"/>
                  </a:lnTo>
                  <a:lnTo>
                    <a:pt x="528839" y="23083"/>
                  </a:lnTo>
                  <a:lnTo>
                    <a:pt x="569380" y="40244"/>
                  </a:lnTo>
                  <a:lnTo>
                    <a:pt x="607469" y="61643"/>
                  </a:lnTo>
                  <a:lnTo>
                    <a:pt x="642811" y="86982"/>
                  </a:lnTo>
                  <a:lnTo>
                    <a:pt x="675108" y="115964"/>
                  </a:lnTo>
                  <a:lnTo>
                    <a:pt x="704062" y="148291"/>
                  </a:lnTo>
                  <a:lnTo>
                    <a:pt x="729377" y="183666"/>
                  </a:lnTo>
                  <a:lnTo>
                    <a:pt x="750755" y="221792"/>
                  </a:lnTo>
                  <a:lnTo>
                    <a:pt x="767900" y="262371"/>
                  </a:lnTo>
                  <a:lnTo>
                    <a:pt x="780514" y="305107"/>
                  </a:lnTo>
                  <a:lnTo>
                    <a:pt x="788301" y="349701"/>
                  </a:lnTo>
                  <a:lnTo>
                    <a:pt x="790962" y="395856"/>
                  </a:lnTo>
                  <a:lnTo>
                    <a:pt x="788301" y="442011"/>
                  </a:lnTo>
                  <a:lnTo>
                    <a:pt x="780514" y="486605"/>
                  </a:lnTo>
                  <a:lnTo>
                    <a:pt x="767900" y="529340"/>
                  </a:lnTo>
                  <a:lnTo>
                    <a:pt x="750755" y="569920"/>
                  </a:lnTo>
                  <a:lnTo>
                    <a:pt x="729377" y="608046"/>
                  </a:lnTo>
                  <a:lnTo>
                    <a:pt x="704062" y="643421"/>
                  </a:lnTo>
                  <a:lnTo>
                    <a:pt x="675108" y="675748"/>
                  </a:lnTo>
                  <a:lnTo>
                    <a:pt x="642811" y="704730"/>
                  </a:lnTo>
                  <a:lnTo>
                    <a:pt x="607469" y="730069"/>
                  </a:lnTo>
                  <a:lnTo>
                    <a:pt x="569380" y="751467"/>
                  </a:lnTo>
                  <a:lnTo>
                    <a:pt x="528839" y="768628"/>
                  </a:lnTo>
                  <a:lnTo>
                    <a:pt x="486144" y="781254"/>
                  </a:lnTo>
                  <a:lnTo>
                    <a:pt x="441592" y="789048"/>
                  </a:lnTo>
                  <a:lnTo>
                    <a:pt x="395481" y="791712"/>
                  </a:lnTo>
                  <a:close/>
                </a:path>
              </a:pathLst>
            </a:custGeom>
            <a:solidFill>
              <a:srgbClr val="C6D0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06157" y="5230523"/>
              <a:ext cx="2781935" cy="3695065"/>
            </a:xfrm>
            <a:custGeom>
              <a:avLst/>
              <a:gdLst/>
              <a:ahLst/>
              <a:cxnLst/>
              <a:rect l="l" t="t" r="r" b="b"/>
              <a:pathLst>
                <a:path w="2781934" h="3695065">
                  <a:moveTo>
                    <a:pt x="1905957" y="3523798"/>
                  </a:moveTo>
                  <a:lnTo>
                    <a:pt x="1898754" y="3522432"/>
                  </a:lnTo>
                  <a:lnTo>
                    <a:pt x="1894281" y="3517119"/>
                  </a:lnTo>
                  <a:lnTo>
                    <a:pt x="1895721" y="3509682"/>
                  </a:lnTo>
                  <a:lnTo>
                    <a:pt x="1921790" y="3465448"/>
                  </a:lnTo>
                  <a:lnTo>
                    <a:pt x="1946918" y="3420817"/>
                  </a:lnTo>
                  <a:lnTo>
                    <a:pt x="1971071" y="3375780"/>
                  </a:lnTo>
                  <a:lnTo>
                    <a:pt x="1994216" y="3330329"/>
                  </a:lnTo>
                  <a:lnTo>
                    <a:pt x="2016316" y="3284455"/>
                  </a:lnTo>
                  <a:lnTo>
                    <a:pt x="2037338" y="3238149"/>
                  </a:lnTo>
                  <a:lnTo>
                    <a:pt x="2057247" y="3191402"/>
                  </a:lnTo>
                  <a:lnTo>
                    <a:pt x="2076008" y="3144207"/>
                  </a:lnTo>
                  <a:lnTo>
                    <a:pt x="2093588" y="3096554"/>
                  </a:lnTo>
                  <a:lnTo>
                    <a:pt x="2109952" y="3048434"/>
                  </a:lnTo>
                  <a:lnTo>
                    <a:pt x="2125064" y="2999840"/>
                  </a:lnTo>
                  <a:lnTo>
                    <a:pt x="2138891" y="2950762"/>
                  </a:lnTo>
                  <a:lnTo>
                    <a:pt x="2151399" y="2901192"/>
                  </a:lnTo>
                  <a:lnTo>
                    <a:pt x="2162552" y="2851121"/>
                  </a:lnTo>
                  <a:lnTo>
                    <a:pt x="2172316" y="2800541"/>
                  </a:lnTo>
                  <a:lnTo>
                    <a:pt x="2178192" y="2792116"/>
                  </a:lnTo>
                  <a:lnTo>
                    <a:pt x="2187783" y="2791433"/>
                  </a:lnTo>
                  <a:lnTo>
                    <a:pt x="2196313" y="2797125"/>
                  </a:lnTo>
                  <a:lnTo>
                    <a:pt x="2199005" y="2807826"/>
                  </a:lnTo>
                  <a:lnTo>
                    <a:pt x="2189308" y="2858276"/>
                  </a:lnTo>
                  <a:lnTo>
                    <a:pt x="2178326" y="2908558"/>
                  </a:lnTo>
                  <a:lnTo>
                    <a:pt x="2166046" y="2958611"/>
                  </a:lnTo>
                  <a:lnTo>
                    <a:pt x="2152455" y="3008375"/>
                  </a:lnTo>
                  <a:lnTo>
                    <a:pt x="2137539" y="3057789"/>
                  </a:lnTo>
                  <a:lnTo>
                    <a:pt x="2121286" y="3106792"/>
                  </a:lnTo>
                  <a:lnTo>
                    <a:pt x="2103684" y="3155326"/>
                  </a:lnTo>
                  <a:lnTo>
                    <a:pt x="2084718" y="3203328"/>
                  </a:lnTo>
                  <a:lnTo>
                    <a:pt x="2064376" y="3250738"/>
                  </a:lnTo>
                  <a:lnTo>
                    <a:pt x="2042645" y="3297497"/>
                  </a:lnTo>
                  <a:lnTo>
                    <a:pt x="2019513" y="3343543"/>
                  </a:lnTo>
                  <a:lnTo>
                    <a:pt x="1994965" y="3388817"/>
                  </a:lnTo>
                  <a:lnTo>
                    <a:pt x="1968990" y="3433257"/>
                  </a:lnTo>
                  <a:lnTo>
                    <a:pt x="1941575" y="3476804"/>
                  </a:lnTo>
                  <a:lnTo>
                    <a:pt x="1912705" y="3519396"/>
                  </a:lnTo>
                  <a:lnTo>
                    <a:pt x="1905957" y="3523798"/>
                  </a:lnTo>
                  <a:close/>
                </a:path>
                <a:path w="2781934" h="3695065">
                  <a:moveTo>
                    <a:pt x="2732341" y="2361881"/>
                  </a:moveTo>
                  <a:lnTo>
                    <a:pt x="2726414" y="2358946"/>
                  </a:lnTo>
                  <a:lnTo>
                    <a:pt x="2723672" y="2352976"/>
                  </a:lnTo>
                  <a:lnTo>
                    <a:pt x="2726313" y="2346399"/>
                  </a:lnTo>
                  <a:lnTo>
                    <a:pt x="2761889" y="2309758"/>
                  </a:lnTo>
                  <a:lnTo>
                    <a:pt x="2781842" y="2287970"/>
                  </a:lnTo>
                  <a:lnTo>
                    <a:pt x="2781842" y="2317269"/>
                  </a:lnTo>
                  <a:lnTo>
                    <a:pt x="2776217" y="2323238"/>
                  </a:lnTo>
                  <a:lnTo>
                    <a:pt x="2739253" y="2359351"/>
                  </a:lnTo>
                  <a:lnTo>
                    <a:pt x="2732341" y="2361881"/>
                  </a:lnTo>
                  <a:close/>
                </a:path>
                <a:path w="2781934" h="3695065">
                  <a:moveTo>
                    <a:pt x="188136" y="2209893"/>
                  </a:moveTo>
                  <a:lnTo>
                    <a:pt x="138094" y="2192084"/>
                  </a:lnTo>
                  <a:lnTo>
                    <a:pt x="96868" y="2164598"/>
                  </a:lnTo>
                  <a:lnTo>
                    <a:pt x="76831" y="2148066"/>
                  </a:lnTo>
                  <a:lnTo>
                    <a:pt x="71536" y="2143525"/>
                  </a:lnTo>
                  <a:lnTo>
                    <a:pt x="50610" y="2105617"/>
                  </a:lnTo>
                  <a:lnTo>
                    <a:pt x="50951" y="2098685"/>
                  </a:lnTo>
                  <a:lnTo>
                    <a:pt x="79283" y="2070845"/>
                  </a:lnTo>
                  <a:lnTo>
                    <a:pt x="86536" y="2072780"/>
                  </a:lnTo>
                  <a:lnTo>
                    <a:pt x="92716" y="2074222"/>
                  </a:lnTo>
                  <a:lnTo>
                    <a:pt x="98971" y="2077030"/>
                  </a:lnTo>
                  <a:lnTo>
                    <a:pt x="105074" y="2080749"/>
                  </a:lnTo>
                  <a:lnTo>
                    <a:pt x="110799" y="2084923"/>
                  </a:lnTo>
                  <a:lnTo>
                    <a:pt x="125293" y="2093006"/>
                  </a:lnTo>
                  <a:lnTo>
                    <a:pt x="164986" y="2121352"/>
                  </a:lnTo>
                  <a:lnTo>
                    <a:pt x="188116" y="2142374"/>
                  </a:lnTo>
                  <a:lnTo>
                    <a:pt x="96166" y="2142374"/>
                  </a:lnTo>
                  <a:lnTo>
                    <a:pt x="91793" y="2148268"/>
                  </a:lnTo>
                  <a:lnTo>
                    <a:pt x="132838" y="2176197"/>
                  </a:lnTo>
                  <a:lnTo>
                    <a:pt x="168221" y="2188542"/>
                  </a:lnTo>
                  <a:lnTo>
                    <a:pt x="214667" y="2188542"/>
                  </a:lnTo>
                  <a:lnTo>
                    <a:pt x="214951" y="2193108"/>
                  </a:lnTo>
                  <a:lnTo>
                    <a:pt x="206232" y="2204732"/>
                  </a:lnTo>
                  <a:lnTo>
                    <a:pt x="197980" y="2208944"/>
                  </a:lnTo>
                  <a:lnTo>
                    <a:pt x="188136" y="2209893"/>
                  </a:lnTo>
                  <a:close/>
                </a:path>
                <a:path w="2781934" h="3695065">
                  <a:moveTo>
                    <a:pt x="168221" y="2188542"/>
                  </a:moveTo>
                  <a:lnTo>
                    <a:pt x="98668" y="2162637"/>
                  </a:lnTo>
                  <a:lnTo>
                    <a:pt x="91793" y="2148268"/>
                  </a:lnTo>
                  <a:lnTo>
                    <a:pt x="96166" y="2142374"/>
                  </a:lnTo>
                  <a:lnTo>
                    <a:pt x="139813" y="2156869"/>
                  </a:lnTo>
                  <a:lnTo>
                    <a:pt x="174691" y="2173161"/>
                  </a:lnTo>
                  <a:lnTo>
                    <a:pt x="178343" y="2177955"/>
                  </a:lnTo>
                  <a:lnTo>
                    <a:pt x="177825" y="2183584"/>
                  </a:lnTo>
                  <a:lnTo>
                    <a:pt x="174122" y="2187846"/>
                  </a:lnTo>
                  <a:lnTo>
                    <a:pt x="168221" y="2188542"/>
                  </a:lnTo>
                  <a:close/>
                </a:path>
                <a:path w="2781934" h="3695065">
                  <a:moveTo>
                    <a:pt x="214667" y="2188542"/>
                  </a:moveTo>
                  <a:lnTo>
                    <a:pt x="168221" y="2188542"/>
                  </a:lnTo>
                  <a:lnTo>
                    <a:pt x="174122" y="2187846"/>
                  </a:lnTo>
                  <a:lnTo>
                    <a:pt x="177825" y="2183584"/>
                  </a:lnTo>
                  <a:lnTo>
                    <a:pt x="139689" y="2156819"/>
                  </a:lnTo>
                  <a:lnTo>
                    <a:pt x="104329" y="2142399"/>
                  </a:lnTo>
                  <a:lnTo>
                    <a:pt x="96166" y="2142374"/>
                  </a:lnTo>
                  <a:lnTo>
                    <a:pt x="188116" y="2142374"/>
                  </a:lnTo>
                  <a:lnTo>
                    <a:pt x="189779" y="2144120"/>
                  </a:lnTo>
                  <a:lnTo>
                    <a:pt x="196527" y="2152923"/>
                  </a:lnTo>
                  <a:lnTo>
                    <a:pt x="206914" y="2165913"/>
                  </a:lnTo>
                  <a:lnTo>
                    <a:pt x="214117" y="2179738"/>
                  </a:lnTo>
                  <a:lnTo>
                    <a:pt x="214667" y="2188542"/>
                  </a:lnTo>
                  <a:close/>
                </a:path>
                <a:path w="2781934" h="3695065">
                  <a:moveTo>
                    <a:pt x="27750" y="2042550"/>
                  </a:moveTo>
                  <a:lnTo>
                    <a:pt x="16175" y="2036352"/>
                  </a:lnTo>
                  <a:lnTo>
                    <a:pt x="11322" y="2031495"/>
                  </a:lnTo>
                  <a:lnTo>
                    <a:pt x="8087" y="2025018"/>
                  </a:lnTo>
                  <a:lnTo>
                    <a:pt x="6470" y="2018542"/>
                  </a:lnTo>
                  <a:lnTo>
                    <a:pt x="5661" y="2016114"/>
                  </a:lnTo>
                  <a:lnTo>
                    <a:pt x="5661" y="2014495"/>
                  </a:lnTo>
                  <a:lnTo>
                    <a:pt x="4852" y="2012066"/>
                  </a:lnTo>
                  <a:lnTo>
                    <a:pt x="4043" y="2011257"/>
                  </a:lnTo>
                  <a:lnTo>
                    <a:pt x="4043" y="2009638"/>
                  </a:lnTo>
                  <a:lnTo>
                    <a:pt x="3235" y="2008019"/>
                  </a:lnTo>
                  <a:lnTo>
                    <a:pt x="3235" y="2007209"/>
                  </a:lnTo>
                  <a:lnTo>
                    <a:pt x="808" y="2003971"/>
                  </a:lnTo>
                  <a:lnTo>
                    <a:pt x="808" y="1997495"/>
                  </a:lnTo>
                  <a:lnTo>
                    <a:pt x="35" y="1990525"/>
                  </a:lnTo>
                  <a:lnTo>
                    <a:pt x="0" y="1983733"/>
                  </a:lnTo>
                  <a:lnTo>
                    <a:pt x="4043" y="1977257"/>
                  </a:lnTo>
                  <a:lnTo>
                    <a:pt x="8491" y="1972577"/>
                  </a:lnTo>
                  <a:lnTo>
                    <a:pt x="14153" y="1969566"/>
                  </a:lnTo>
                  <a:lnTo>
                    <a:pt x="20421" y="1968377"/>
                  </a:lnTo>
                  <a:lnTo>
                    <a:pt x="26688" y="1969161"/>
                  </a:lnTo>
                  <a:lnTo>
                    <a:pt x="33158" y="1970781"/>
                  </a:lnTo>
                  <a:lnTo>
                    <a:pt x="38011" y="1976447"/>
                  </a:lnTo>
                  <a:lnTo>
                    <a:pt x="42864" y="1981304"/>
                  </a:lnTo>
                  <a:lnTo>
                    <a:pt x="50382" y="1990525"/>
                  </a:lnTo>
                  <a:lnTo>
                    <a:pt x="56309" y="2001644"/>
                  </a:lnTo>
                  <a:lnTo>
                    <a:pt x="59355" y="2013521"/>
                  </a:lnTo>
                  <a:lnTo>
                    <a:pt x="58230" y="2025019"/>
                  </a:lnTo>
                  <a:lnTo>
                    <a:pt x="51204" y="2036124"/>
                  </a:lnTo>
                  <a:lnTo>
                    <a:pt x="40235" y="2042221"/>
                  </a:lnTo>
                  <a:lnTo>
                    <a:pt x="27750" y="2042550"/>
                  </a:lnTo>
                  <a:close/>
                </a:path>
                <a:path w="2781934" h="3695065">
                  <a:moveTo>
                    <a:pt x="656810" y="1998102"/>
                  </a:moveTo>
                  <a:lnTo>
                    <a:pt x="648330" y="1996179"/>
                  </a:lnTo>
                  <a:lnTo>
                    <a:pt x="640534" y="1991828"/>
                  </a:lnTo>
                  <a:lnTo>
                    <a:pt x="634063" y="1988590"/>
                  </a:lnTo>
                  <a:lnTo>
                    <a:pt x="628402" y="1982114"/>
                  </a:lnTo>
                  <a:lnTo>
                    <a:pt x="625167" y="1974019"/>
                  </a:lnTo>
                  <a:lnTo>
                    <a:pt x="622741" y="1969971"/>
                  </a:lnTo>
                  <a:lnTo>
                    <a:pt x="619506" y="1961876"/>
                  </a:lnTo>
                  <a:lnTo>
                    <a:pt x="616827" y="1946204"/>
                  </a:lnTo>
                  <a:lnTo>
                    <a:pt x="616271" y="1925144"/>
                  </a:lnTo>
                  <a:lnTo>
                    <a:pt x="618141" y="1901199"/>
                  </a:lnTo>
                  <a:lnTo>
                    <a:pt x="622741" y="1876876"/>
                  </a:lnTo>
                  <a:lnTo>
                    <a:pt x="624358" y="1871209"/>
                  </a:lnTo>
                  <a:lnTo>
                    <a:pt x="625167" y="1866352"/>
                  </a:lnTo>
                  <a:lnTo>
                    <a:pt x="626785" y="1863114"/>
                  </a:lnTo>
                  <a:lnTo>
                    <a:pt x="626785" y="1862305"/>
                  </a:lnTo>
                  <a:lnTo>
                    <a:pt x="628402" y="1859066"/>
                  </a:lnTo>
                  <a:lnTo>
                    <a:pt x="637829" y="1841320"/>
                  </a:lnTo>
                  <a:lnTo>
                    <a:pt x="650441" y="1829418"/>
                  </a:lnTo>
                  <a:lnTo>
                    <a:pt x="666388" y="1825256"/>
                  </a:lnTo>
                  <a:lnTo>
                    <a:pt x="685824" y="1830733"/>
                  </a:lnTo>
                  <a:lnTo>
                    <a:pt x="701658" y="1845608"/>
                  </a:lnTo>
                  <a:lnTo>
                    <a:pt x="706953" y="1865340"/>
                  </a:lnTo>
                  <a:lnTo>
                    <a:pt x="705727" y="1887197"/>
                  </a:lnTo>
                  <a:lnTo>
                    <a:pt x="700912" y="1914671"/>
                  </a:lnTo>
                  <a:lnTo>
                    <a:pt x="699977" y="1921197"/>
                  </a:lnTo>
                  <a:lnTo>
                    <a:pt x="699042" y="1928028"/>
                  </a:lnTo>
                  <a:lnTo>
                    <a:pt x="697955" y="1935161"/>
                  </a:lnTo>
                  <a:lnTo>
                    <a:pt x="697146" y="1935162"/>
                  </a:lnTo>
                  <a:lnTo>
                    <a:pt x="694720" y="1949733"/>
                  </a:lnTo>
                  <a:lnTo>
                    <a:pt x="673693" y="1993447"/>
                  </a:lnTo>
                  <a:lnTo>
                    <a:pt x="665441" y="1997292"/>
                  </a:lnTo>
                  <a:lnTo>
                    <a:pt x="656810" y="1998102"/>
                  </a:lnTo>
                  <a:close/>
                </a:path>
                <a:path w="2781934" h="3695065">
                  <a:moveTo>
                    <a:pt x="697955" y="1935971"/>
                  </a:moveTo>
                  <a:lnTo>
                    <a:pt x="697146" y="1935161"/>
                  </a:lnTo>
                  <a:lnTo>
                    <a:pt x="697955" y="1935161"/>
                  </a:lnTo>
                  <a:lnTo>
                    <a:pt x="697955" y="1935971"/>
                  </a:lnTo>
                  <a:close/>
                </a:path>
                <a:path w="2781934" h="3695065">
                  <a:moveTo>
                    <a:pt x="658124" y="1803311"/>
                  </a:moveTo>
                  <a:lnTo>
                    <a:pt x="622337" y="1782972"/>
                  </a:lnTo>
                  <a:lnTo>
                    <a:pt x="621149" y="1775433"/>
                  </a:lnTo>
                  <a:lnTo>
                    <a:pt x="621932" y="1767591"/>
                  </a:lnTo>
                  <a:lnTo>
                    <a:pt x="642960" y="1744924"/>
                  </a:lnTo>
                  <a:lnTo>
                    <a:pt x="645386" y="1744924"/>
                  </a:lnTo>
                  <a:lnTo>
                    <a:pt x="647812" y="1744114"/>
                  </a:lnTo>
                  <a:lnTo>
                    <a:pt x="652665" y="1744114"/>
                  </a:lnTo>
                  <a:lnTo>
                    <a:pt x="666060" y="1747707"/>
                  </a:lnTo>
                  <a:lnTo>
                    <a:pt x="676119" y="1757067"/>
                  </a:lnTo>
                  <a:lnTo>
                    <a:pt x="681325" y="1770070"/>
                  </a:lnTo>
                  <a:lnTo>
                    <a:pt x="680163" y="1784591"/>
                  </a:lnTo>
                  <a:lnTo>
                    <a:pt x="671190" y="1796948"/>
                  </a:lnTo>
                  <a:lnTo>
                    <a:pt x="658124" y="1803311"/>
                  </a:lnTo>
                  <a:close/>
                </a:path>
                <a:path w="2781934" h="3695065">
                  <a:moveTo>
                    <a:pt x="501731" y="1942144"/>
                  </a:moveTo>
                  <a:lnTo>
                    <a:pt x="465034" y="1927876"/>
                  </a:lnTo>
                  <a:lnTo>
                    <a:pt x="457755" y="1904299"/>
                  </a:lnTo>
                  <a:lnTo>
                    <a:pt x="460788" y="1894243"/>
                  </a:lnTo>
                  <a:lnTo>
                    <a:pt x="467460" y="1885781"/>
                  </a:lnTo>
                  <a:lnTo>
                    <a:pt x="468269" y="1884971"/>
                  </a:lnTo>
                  <a:lnTo>
                    <a:pt x="469077" y="1884971"/>
                  </a:lnTo>
                  <a:lnTo>
                    <a:pt x="469886" y="1884162"/>
                  </a:lnTo>
                  <a:lnTo>
                    <a:pt x="476470" y="1876357"/>
                  </a:lnTo>
                  <a:lnTo>
                    <a:pt x="484949" y="1870299"/>
                  </a:lnTo>
                  <a:lnTo>
                    <a:pt x="494793" y="1866517"/>
                  </a:lnTo>
                  <a:lnTo>
                    <a:pt x="505471" y="1865543"/>
                  </a:lnTo>
                  <a:lnTo>
                    <a:pt x="512194" y="1868262"/>
                  </a:lnTo>
                  <a:lnTo>
                    <a:pt x="516187" y="1873941"/>
                  </a:lnTo>
                  <a:lnTo>
                    <a:pt x="516845" y="1880683"/>
                  </a:lnTo>
                  <a:lnTo>
                    <a:pt x="513559" y="1886590"/>
                  </a:lnTo>
                  <a:lnTo>
                    <a:pt x="519081" y="1892776"/>
                  </a:lnTo>
                  <a:lnTo>
                    <a:pt x="523163" y="1900251"/>
                  </a:lnTo>
                  <a:lnTo>
                    <a:pt x="525273" y="1908789"/>
                  </a:lnTo>
                  <a:lnTo>
                    <a:pt x="524881" y="1918162"/>
                  </a:lnTo>
                  <a:lnTo>
                    <a:pt x="516301" y="1934213"/>
                  </a:lnTo>
                  <a:lnTo>
                    <a:pt x="501731" y="1942144"/>
                  </a:lnTo>
                  <a:close/>
                </a:path>
                <a:path w="2781934" h="3695065">
                  <a:moveTo>
                    <a:pt x="1853666" y="64356"/>
                  </a:moveTo>
                  <a:lnTo>
                    <a:pt x="1846387" y="63547"/>
                  </a:lnTo>
                  <a:lnTo>
                    <a:pt x="1838969" y="61511"/>
                  </a:lnTo>
                  <a:lnTo>
                    <a:pt x="1833144" y="56970"/>
                  </a:lnTo>
                  <a:lnTo>
                    <a:pt x="1829896" y="50455"/>
                  </a:lnTo>
                  <a:lnTo>
                    <a:pt x="1830212" y="42499"/>
                  </a:lnTo>
                  <a:lnTo>
                    <a:pt x="1833776" y="36086"/>
                  </a:lnTo>
                  <a:lnTo>
                    <a:pt x="1839917" y="31874"/>
                  </a:lnTo>
                  <a:lnTo>
                    <a:pt x="1847272" y="30546"/>
                  </a:lnTo>
                  <a:lnTo>
                    <a:pt x="1854475" y="32785"/>
                  </a:lnTo>
                  <a:lnTo>
                    <a:pt x="1860945" y="36833"/>
                  </a:lnTo>
                  <a:lnTo>
                    <a:pt x="1866606" y="44118"/>
                  </a:lnTo>
                  <a:lnTo>
                    <a:pt x="1864989" y="52214"/>
                  </a:lnTo>
                  <a:lnTo>
                    <a:pt x="1862562" y="60309"/>
                  </a:lnTo>
                  <a:lnTo>
                    <a:pt x="1853666" y="64356"/>
                  </a:lnTo>
                  <a:close/>
                </a:path>
                <a:path w="2781934" h="3695065">
                  <a:moveTo>
                    <a:pt x="1932116" y="54642"/>
                  </a:moveTo>
                  <a:lnTo>
                    <a:pt x="1917849" y="50582"/>
                  </a:lnTo>
                  <a:lnTo>
                    <a:pt x="1907145" y="40982"/>
                  </a:lnTo>
                  <a:lnTo>
                    <a:pt x="1902659" y="27890"/>
                  </a:lnTo>
                  <a:lnTo>
                    <a:pt x="1907044" y="13357"/>
                  </a:lnTo>
                  <a:lnTo>
                    <a:pt x="1912453" y="7374"/>
                  </a:lnTo>
                  <a:lnTo>
                    <a:pt x="1918771" y="3744"/>
                  </a:lnTo>
                  <a:lnTo>
                    <a:pt x="1925696" y="2087"/>
                  </a:lnTo>
                  <a:lnTo>
                    <a:pt x="1932924" y="2023"/>
                  </a:lnTo>
                  <a:lnTo>
                    <a:pt x="1939243" y="556"/>
                  </a:lnTo>
                  <a:lnTo>
                    <a:pt x="1972907" y="18884"/>
                  </a:lnTo>
                  <a:lnTo>
                    <a:pt x="1974171" y="25499"/>
                  </a:lnTo>
                  <a:lnTo>
                    <a:pt x="1970102" y="39388"/>
                  </a:lnTo>
                  <a:lnTo>
                    <a:pt x="1959815" y="48571"/>
                  </a:lnTo>
                  <a:lnTo>
                    <a:pt x="1946193" y="53504"/>
                  </a:lnTo>
                  <a:lnTo>
                    <a:pt x="1932116" y="54642"/>
                  </a:lnTo>
                  <a:close/>
                </a:path>
                <a:path w="2781934" h="3695065">
                  <a:moveTo>
                    <a:pt x="1276013" y="749617"/>
                  </a:moveTo>
                  <a:lnTo>
                    <a:pt x="1269745" y="747492"/>
                  </a:lnTo>
                  <a:lnTo>
                    <a:pt x="1266510" y="741117"/>
                  </a:lnTo>
                  <a:lnTo>
                    <a:pt x="1263441" y="690134"/>
                  </a:lnTo>
                  <a:lnTo>
                    <a:pt x="1263338" y="639256"/>
                  </a:lnTo>
                  <a:lnTo>
                    <a:pt x="1266211" y="588587"/>
                  </a:lnTo>
                  <a:lnTo>
                    <a:pt x="1272070" y="538230"/>
                  </a:lnTo>
                  <a:lnTo>
                    <a:pt x="1280924" y="488291"/>
                  </a:lnTo>
                  <a:lnTo>
                    <a:pt x="1292782" y="438874"/>
                  </a:lnTo>
                  <a:lnTo>
                    <a:pt x="1307654" y="390083"/>
                  </a:lnTo>
                  <a:lnTo>
                    <a:pt x="1325549" y="342022"/>
                  </a:lnTo>
                  <a:lnTo>
                    <a:pt x="1334445" y="338177"/>
                  </a:lnTo>
                  <a:lnTo>
                    <a:pt x="1338287" y="340656"/>
                  </a:lnTo>
                  <a:lnTo>
                    <a:pt x="1338489" y="345261"/>
                  </a:lnTo>
                  <a:lnTo>
                    <a:pt x="1322992" y="393448"/>
                  </a:lnTo>
                  <a:lnTo>
                    <a:pt x="1309892" y="442062"/>
                  </a:lnTo>
                  <a:lnTo>
                    <a:pt x="1299238" y="491074"/>
                  </a:lnTo>
                  <a:lnTo>
                    <a:pt x="1291076" y="540457"/>
                  </a:lnTo>
                  <a:lnTo>
                    <a:pt x="1285454" y="590181"/>
                  </a:lnTo>
                  <a:lnTo>
                    <a:pt x="1282420" y="640218"/>
                  </a:lnTo>
                  <a:lnTo>
                    <a:pt x="1282020" y="690539"/>
                  </a:lnTo>
                  <a:lnTo>
                    <a:pt x="1284303" y="741117"/>
                  </a:lnTo>
                  <a:lnTo>
                    <a:pt x="1281977" y="747492"/>
                  </a:lnTo>
                  <a:lnTo>
                    <a:pt x="1276013" y="749617"/>
                  </a:lnTo>
                  <a:close/>
                </a:path>
                <a:path w="2781934" h="3695065">
                  <a:moveTo>
                    <a:pt x="1285920" y="844533"/>
                  </a:moveTo>
                  <a:lnTo>
                    <a:pt x="1278692" y="841953"/>
                  </a:lnTo>
                  <a:lnTo>
                    <a:pt x="1275406" y="834212"/>
                  </a:lnTo>
                  <a:lnTo>
                    <a:pt x="1275406" y="797783"/>
                  </a:lnTo>
                  <a:lnTo>
                    <a:pt x="1278692" y="790042"/>
                  </a:lnTo>
                  <a:lnTo>
                    <a:pt x="1285920" y="787462"/>
                  </a:lnTo>
                  <a:lnTo>
                    <a:pt x="1293148" y="790042"/>
                  </a:lnTo>
                  <a:lnTo>
                    <a:pt x="1296434" y="797783"/>
                  </a:lnTo>
                  <a:lnTo>
                    <a:pt x="1296434" y="834212"/>
                  </a:lnTo>
                  <a:lnTo>
                    <a:pt x="1293148" y="841953"/>
                  </a:lnTo>
                  <a:lnTo>
                    <a:pt x="1285920" y="844533"/>
                  </a:lnTo>
                  <a:close/>
                </a:path>
                <a:path w="2781934" h="3695065">
                  <a:moveTo>
                    <a:pt x="1844719" y="3653321"/>
                  </a:moveTo>
                  <a:lnTo>
                    <a:pt x="1838098" y="3651955"/>
                  </a:lnTo>
                  <a:lnTo>
                    <a:pt x="1833599" y="3646643"/>
                  </a:lnTo>
                  <a:lnTo>
                    <a:pt x="1834256" y="3639205"/>
                  </a:lnTo>
                  <a:lnTo>
                    <a:pt x="1857710" y="3595491"/>
                  </a:lnTo>
                  <a:lnTo>
                    <a:pt x="1862600" y="3592063"/>
                  </a:lnTo>
                  <a:lnTo>
                    <a:pt x="1868325" y="3592354"/>
                  </a:lnTo>
                  <a:lnTo>
                    <a:pt x="1872381" y="3595833"/>
                  </a:lnTo>
                  <a:lnTo>
                    <a:pt x="1872268" y="3601967"/>
                  </a:lnTo>
                  <a:lnTo>
                    <a:pt x="1856459" y="3637371"/>
                  </a:lnTo>
                  <a:lnTo>
                    <a:pt x="1844719" y="3653321"/>
                  </a:lnTo>
                  <a:close/>
                </a:path>
                <a:path w="2781934" h="3695065">
                  <a:moveTo>
                    <a:pt x="1569793" y="2200685"/>
                  </a:moveTo>
                  <a:lnTo>
                    <a:pt x="1568176" y="2194209"/>
                  </a:lnTo>
                  <a:lnTo>
                    <a:pt x="1552698" y="2147895"/>
                  </a:lnTo>
                  <a:lnTo>
                    <a:pt x="1537993" y="2101275"/>
                  </a:lnTo>
                  <a:lnTo>
                    <a:pt x="1523934" y="2054401"/>
                  </a:lnTo>
                  <a:lnTo>
                    <a:pt x="1510394" y="2007328"/>
                  </a:lnTo>
                  <a:lnTo>
                    <a:pt x="1497246" y="1960108"/>
                  </a:lnTo>
                  <a:lnTo>
                    <a:pt x="1484365" y="1912795"/>
                  </a:lnTo>
                  <a:lnTo>
                    <a:pt x="1458895" y="1818102"/>
                  </a:lnTo>
                  <a:lnTo>
                    <a:pt x="1446054" y="1770829"/>
                  </a:lnTo>
                  <a:lnTo>
                    <a:pt x="1447014" y="1763695"/>
                  </a:lnTo>
                  <a:lnTo>
                    <a:pt x="1452524" y="1759900"/>
                  </a:lnTo>
                  <a:lnTo>
                    <a:pt x="1459246" y="1760356"/>
                  </a:lnTo>
                  <a:lnTo>
                    <a:pt x="1463846" y="1765972"/>
                  </a:lnTo>
                  <a:lnTo>
                    <a:pt x="1476914" y="1813169"/>
                  </a:lnTo>
                  <a:lnTo>
                    <a:pt x="1503415" y="1907518"/>
                  </a:lnTo>
                  <a:lnTo>
                    <a:pt x="1516583" y="1954736"/>
                  </a:lnTo>
                  <a:lnTo>
                    <a:pt x="1529517" y="2002027"/>
                  </a:lnTo>
                  <a:lnTo>
                    <a:pt x="1542086" y="2049424"/>
                  </a:lnTo>
                  <a:lnTo>
                    <a:pt x="1554155" y="2096962"/>
                  </a:lnTo>
                  <a:lnTo>
                    <a:pt x="1565592" y="2144672"/>
                  </a:lnTo>
                  <a:lnTo>
                    <a:pt x="1576263" y="2192590"/>
                  </a:lnTo>
                  <a:lnTo>
                    <a:pt x="1577072" y="2198256"/>
                  </a:lnTo>
                  <a:lnTo>
                    <a:pt x="1569793" y="2200685"/>
                  </a:lnTo>
                  <a:close/>
                </a:path>
                <a:path w="2781934" h="3695065">
                  <a:moveTo>
                    <a:pt x="647560" y="3694556"/>
                  </a:moveTo>
                  <a:lnTo>
                    <a:pt x="613254" y="3651788"/>
                  </a:lnTo>
                  <a:lnTo>
                    <a:pt x="585194" y="3609470"/>
                  </a:lnTo>
                  <a:lnTo>
                    <a:pt x="559582" y="3565792"/>
                  </a:lnTo>
                  <a:lnTo>
                    <a:pt x="536414" y="3520865"/>
                  </a:lnTo>
                  <a:lnTo>
                    <a:pt x="515683" y="3474803"/>
                  </a:lnTo>
                  <a:lnTo>
                    <a:pt x="497384" y="3427718"/>
                  </a:lnTo>
                  <a:lnTo>
                    <a:pt x="481511" y="3379722"/>
                  </a:lnTo>
                  <a:lnTo>
                    <a:pt x="468059" y="3330927"/>
                  </a:lnTo>
                  <a:lnTo>
                    <a:pt x="457022" y="3281447"/>
                  </a:lnTo>
                  <a:lnTo>
                    <a:pt x="448394" y="3231393"/>
                  </a:lnTo>
                  <a:lnTo>
                    <a:pt x="442170" y="3180879"/>
                  </a:lnTo>
                  <a:lnTo>
                    <a:pt x="438345" y="3130016"/>
                  </a:lnTo>
                  <a:lnTo>
                    <a:pt x="437536" y="3121111"/>
                  </a:lnTo>
                  <a:lnTo>
                    <a:pt x="450476" y="3121921"/>
                  </a:lnTo>
                  <a:lnTo>
                    <a:pt x="451285" y="3130016"/>
                  </a:lnTo>
                  <a:lnTo>
                    <a:pt x="455943" y="3180117"/>
                  </a:lnTo>
                  <a:lnTo>
                    <a:pt x="463004" y="3229613"/>
                  </a:lnTo>
                  <a:lnTo>
                    <a:pt x="472414" y="3278475"/>
                  </a:lnTo>
                  <a:lnTo>
                    <a:pt x="484114" y="3326670"/>
                  </a:lnTo>
                  <a:lnTo>
                    <a:pt x="498050" y="3374168"/>
                  </a:lnTo>
                  <a:lnTo>
                    <a:pt x="514166" y="3420938"/>
                  </a:lnTo>
                  <a:lnTo>
                    <a:pt x="532404" y="3466949"/>
                  </a:lnTo>
                  <a:lnTo>
                    <a:pt x="552709" y="3512170"/>
                  </a:lnTo>
                  <a:lnTo>
                    <a:pt x="575024" y="3556571"/>
                  </a:lnTo>
                  <a:lnTo>
                    <a:pt x="599295" y="3600119"/>
                  </a:lnTo>
                  <a:lnTo>
                    <a:pt x="625463" y="3642786"/>
                  </a:lnTo>
                  <a:lnTo>
                    <a:pt x="653474" y="3684538"/>
                  </a:lnTo>
                  <a:lnTo>
                    <a:pt x="654232" y="3688991"/>
                  </a:lnTo>
                  <a:lnTo>
                    <a:pt x="651654" y="3692836"/>
                  </a:lnTo>
                  <a:lnTo>
                    <a:pt x="647560" y="3694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26722" y="5235785"/>
              <a:ext cx="1943100" cy="2127885"/>
            </a:xfrm>
            <a:custGeom>
              <a:avLst/>
              <a:gdLst/>
              <a:ahLst/>
              <a:cxnLst/>
              <a:rect l="l" t="t" r="r" b="b"/>
              <a:pathLst>
                <a:path w="1943100" h="2127884">
                  <a:moveTo>
                    <a:pt x="1889190" y="197523"/>
                  </a:moveTo>
                  <a:lnTo>
                    <a:pt x="1878815" y="189213"/>
                  </a:lnTo>
                  <a:lnTo>
                    <a:pt x="1872307" y="169898"/>
                  </a:lnTo>
                  <a:lnTo>
                    <a:pt x="1870197" y="142539"/>
                  </a:lnTo>
                  <a:lnTo>
                    <a:pt x="1873015" y="110094"/>
                  </a:lnTo>
                  <a:lnTo>
                    <a:pt x="1880382" y="78359"/>
                  </a:lnTo>
                  <a:lnTo>
                    <a:pt x="1890707" y="52922"/>
                  </a:lnTo>
                  <a:lnTo>
                    <a:pt x="1902699" y="36441"/>
                  </a:lnTo>
                  <a:lnTo>
                    <a:pt x="1915070" y="31571"/>
                  </a:lnTo>
                  <a:lnTo>
                    <a:pt x="1927088" y="39426"/>
                  </a:lnTo>
                  <a:lnTo>
                    <a:pt x="1937210" y="58589"/>
                  </a:lnTo>
                  <a:lnTo>
                    <a:pt x="1942934" y="86100"/>
                  </a:lnTo>
                  <a:lnTo>
                    <a:pt x="1941759" y="118999"/>
                  </a:lnTo>
                  <a:lnTo>
                    <a:pt x="1932749" y="151077"/>
                  </a:lnTo>
                  <a:lnTo>
                    <a:pt x="1918811" y="176475"/>
                  </a:lnTo>
                  <a:lnTo>
                    <a:pt x="1903204" y="192767"/>
                  </a:lnTo>
                  <a:lnTo>
                    <a:pt x="1889190" y="197523"/>
                  </a:lnTo>
                  <a:close/>
                </a:path>
                <a:path w="1943100" h="2127884">
                  <a:moveTo>
                    <a:pt x="341737" y="2096032"/>
                  </a:moveTo>
                  <a:lnTo>
                    <a:pt x="243463" y="2096032"/>
                  </a:lnTo>
                  <a:lnTo>
                    <a:pt x="292415" y="2086194"/>
                  </a:lnTo>
                  <a:lnTo>
                    <a:pt x="337189" y="2065090"/>
                  </a:lnTo>
                  <a:lnTo>
                    <a:pt x="372677" y="2035941"/>
                  </a:lnTo>
                  <a:lnTo>
                    <a:pt x="400401" y="2000147"/>
                  </a:lnTo>
                  <a:lnTo>
                    <a:pt x="420167" y="1959418"/>
                  </a:lnTo>
                  <a:lnTo>
                    <a:pt x="431781" y="1915464"/>
                  </a:lnTo>
                  <a:lnTo>
                    <a:pt x="435048" y="1869995"/>
                  </a:lnTo>
                  <a:lnTo>
                    <a:pt x="427685" y="1817519"/>
                  </a:lnTo>
                  <a:lnTo>
                    <a:pt x="409725" y="1770366"/>
                  </a:lnTo>
                  <a:lnTo>
                    <a:pt x="382990" y="1727837"/>
                  </a:lnTo>
                  <a:lnTo>
                    <a:pt x="349307" y="1689232"/>
                  </a:lnTo>
                  <a:lnTo>
                    <a:pt x="310500" y="1653853"/>
                  </a:lnTo>
                  <a:lnTo>
                    <a:pt x="307139" y="1648401"/>
                  </a:lnTo>
                  <a:lnTo>
                    <a:pt x="309085" y="1643025"/>
                  </a:lnTo>
                  <a:lnTo>
                    <a:pt x="314367" y="1639623"/>
                  </a:lnTo>
                  <a:lnTo>
                    <a:pt x="321014" y="1640091"/>
                  </a:lnTo>
                  <a:lnTo>
                    <a:pt x="359812" y="1665010"/>
                  </a:lnTo>
                  <a:lnTo>
                    <a:pt x="393353" y="1696158"/>
                  </a:lnTo>
                  <a:lnTo>
                    <a:pt x="421097" y="1732477"/>
                  </a:lnTo>
                  <a:lnTo>
                    <a:pt x="442507" y="1772912"/>
                  </a:lnTo>
                  <a:lnTo>
                    <a:pt x="457042" y="1816405"/>
                  </a:lnTo>
                  <a:lnTo>
                    <a:pt x="464164" y="1861900"/>
                  </a:lnTo>
                  <a:lnTo>
                    <a:pt x="462993" y="1910178"/>
                  </a:lnTo>
                  <a:lnTo>
                    <a:pt x="453242" y="1955824"/>
                  </a:lnTo>
                  <a:lnTo>
                    <a:pt x="435747" y="1997953"/>
                  </a:lnTo>
                  <a:lnTo>
                    <a:pt x="411342" y="2035681"/>
                  </a:lnTo>
                  <a:lnTo>
                    <a:pt x="380862" y="2068125"/>
                  </a:lnTo>
                  <a:lnTo>
                    <a:pt x="345141" y="2094401"/>
                  </a:lnTo>
                  <a:lnTo>
                    <a:pt x="341737" y="2096032"/>
                  </a:lnTo>
                  <a:close/>
                </a:path>
                <a:path w="1943100" h="2127884">
                  <a:moveTo>
                    <a:pt x="214879" y="2127376"/>
                  </a:moveTo>
                  <a:lnTo>
                    <a:pt x="166542" y="2120137"/>
                  </a:lnTo>
                  <a:lnTo>
                    <a:pt x="118260" y="2101867"/>
                  </a:lnTo>
                  <a:lnTo>
                    <a:pt x="78447" y="2074624"/>
                  </a:lnTo>
                  <a:lnTo>
                    <a:pt x="46947" y="2039691"/>
                  </a:lnTo>
                  <a:lnTo>
                    <a:pt x="23602" y="1998349"/>
                  </a:lnTo>
                  <a:lnTo>
                    <a:pt x="8254" y="1951880"/>
                  </a:lnTo>
                  <a:lnTo>
                    <a:pt x="747" y="1901566"/>
                  </a:lnTo>
                  <a:lnTo>
                    <a:pt x="0" y="1855605"/>
                  </a:lnTo>
                  <a:lnTo>
                    <a:pt x="5067" y="1809744"/>
                  </a:lnTo>
                  <a:lnTo>
                    <a:pt x="16514" y="1765666"/>
                  </a:lnTo>
                  <a:lnTo>
                    <a:pt x="34908" y="1725058"/>
                  </a:lnTo>
                  <a:lnTo>
                    <a:pt x="60814" y="1689604"/>
                  </a:lnTo>
                  <a:lnTo>
                    <a:pt x="94798" y="1660990"/>
                  </a:lnTo>
                  <a:lnTo>
                    <a:pt x="137427" y="1640900"/>
                  </a:lnTo>
                  <a:lnTo>
                    <a:pt x="144453" y="1641874"/>
                  </a:lnTo>
                  <a:lnTo>
                    <a:pt x="148143" y="1647478"/>
                  </a:lnTo>
                  <a:lnTo>
                    <a:pt x="147890" y="1654447"/>
                  </a:lnTo>
                  <a:lnTo>
                    <a:pt x="143088" y="1659519"/>
                  </a:lnTo>
                  <a:lnTo>
                    <a:pt x="103818" y="1681337"/>
                  </a:lnTo>
                  <a:lnTo>
                    <a:pt x="72696" y="1712928"/>
                  </a:lnTo>
                  <a:lnTo>
                    <a:pt x="49542" y="1752075"/>
                  </a:lnTo>
                  <a:lnTo>
                    <a:pt x="34175" y="1796559"/>
                  </a:lnTo>
                  <a:lnTo>
                    <a:pt x="26417" y="1844160"/>
                  </a:lnTo>
                  <a:lnTo>
                    <a:pt x="26088" y="1892662"/>
                  </a:lnTo>
                  <a:lnTo>
                    <a:pt x="33007" y="1939844"/>
                  </a:lnTo>
                  <a:lnTo>
                    <a:pt x="46996" y="1983488"/>
                  </a:lnTo>
                  <a:lnTo>
                    <a:pt x="67874" y="2021376"/>
                  </a:lnTo>
                  <a:lnTo>
                    <a:pt x="102538" y="2057276"/>
                  </a:lnTo>
                  <a:lnTo>
                    <a:pt x="145424" y="2081640"/>
                  </a:lnTo>
                  <a:lnTo>
                    <a:pt x="193433" y="2094536"/>
                  </a:lnTo>
                  <a:lnTo>
                    <a:pt x="243463" y="2096032"/>
                  </a:lnTo>
                  <a:lnTo>
                    <a:pt x="341737" y="2096032"/>
                  </a:lnTo>
                  <a:lnTo>
                    <a:pt x="305014" y="2113624"/>
                  </a:lnTo>
                  <a:lnTo>
                    <a:pt x="261315" y="2124910"/>
                  </a:lnTo>
                  <a:lnTo>
                    <a:pt x="214879" y="2127376"/>
                  </a:lnTo>
                  <a:close/>
                </a:path>
                <a:path w="1943100" h="2127884">
                  <a:moveTo>
                    <a:pt x="1624727" y="192666"/>
                  </a:moveTo>
                  <a:lnTo>
                    <a:pt x="1620683" y="190237"/>
                  </a:lnTo>
                  <a:lnTo>
                    <a:pt x="1587841" y="157649"/>
                  </a:lnTo>
                  <a:lnTo>
                    <a:pt x="1571653" y="117600"/>
                  </a:lnTo>
                  <a:lnTo>
                    <a:pt x="1571886" y="75065"/>
                  </a:lnTo>
                  <a:lnTo>
                    <a:pt x="1588307" y="35016"/>
                  </a:lnTo>
                  <a:lnTo>
                    <a:pt x="1620683" y="2428"/>
                  </a:lnTo>
                  <a:lnTo>
                    <a:pt x="1624727" y="0"/>
                  </a:lnTo>
                  <a:lnTo>
                    <a:pt x="1627962" y="6476"/>
                  </a:lnTo>
                  <a:lnTo>
                    <a:pt x="1624727" y="8904"/>
                  </a:lnTo>
                  <a:lnTo>
                    <a:pt x="1595301" y="39368"/>
                  </a:lnTo>
                  <a:lnTo>
                    <a:pt x="1580705" y="76399"/>
                  </a:lnTo>
                  <a:lnTo>
                    <a:pt x="1580821" y="115683"/>
                  </a:lnTo>
                  <a:lnTo>
                    <a:pt x="1595534" y="152908"/>
                  </a:lnTo>
                  <a:lnTo>
                    <a:pt x="1624727" y="183761"/>
                  </a:lnTo>
                  <a:lnTo>
                    <a:pt x="1628771" y="186190"/>
                  </a:lnTo>
                  <a:lnTo>
                    <a:pt x="1624727" y="192666"/>
                  </a:lnTo>
                  <a:close/>
                </a:path>
                <a:path w="1943100" h="2127884">
                  <a:moveTo>
                    <a:pt x="1359455" y="1625519"/>
                  </a:moveTo>
                  <a:lnTo>
                    <a:pt x="1357838" y="1619043"/>
                  </a:lnTo>
                  <a:lnTo>
                    <a:pt x="1349390" y="1567896"/>
                  </a:lnTo>
                  <a:lnTo>
                    <a:pt x="1341003" y="1518067"/>
                  </a:lnTo>
                  <a:lnTo>
                    <a:pt x="1332391" y="1467676"/>
                  </a:lnTo>
                  <a:lnTo>
                    <a:pt x="1323702" y="1417401"/>
                  </a:lnTo>
                  <a:lnTo>
                    <a:pt x="1314974" y="1367282"/>
                  </a:lnTo>
                  <a:lnTo>
                    <a:pt x="1306738" y="1318897"/>
                  </a:lnTo>
                  <a:lnTo>
                    <a:pt x="1290209" y="1222109"/>
                  </a:lnTo>
                  <a:lnTo>
                    <a:pt x="1281973" y="1173697"/>
                  </a:lnTo>
                  <a:lnTo>
                    <a:pt x="1273794" y="1125267"/>
                  </a:lnTo>
                  <a:lnTo>
                    <a:pt x="1265702" y="1076816"/>
                  </a:lnTo>
                  <a:lnTo>
                    <a:pt x="1257724" y="1028338"/>
                  </a:lnTo>
                  <a:lnTo>
                    <a:pt x="1249891" y="979829"/>
                  </a:lnTo>
                  <a:lnTo>
                    <a:pt x="1242229" y="931284"/>
                  </a:lnTo>
                  <a:lnTo>
                    <a:pt x="1234768" y="882700"/>
                  </a:lnTo>
                  <a:lnTo>
                    <a:pt x="1227537" y="834071"/>
                  </a:lnTo>
                  <a:lnTo>
                    <a:pt x="1220565" y="785394"/>
                  </a:lnTo>
                  <a:lnTo>
                    <a:pt x="1213879" y="736664"/>
                  </a:lnTo>
                  <a:lnTo>
                    <a:pt x="1208261" y="686840"/>
                  </a:lnTo>
                  <a:lnTo>
                    <a:pt x="1204877" y="636732"/>
                  </a:lnTo>
                  <a:lnTo>
                    <a:pt x="1204181" y="586553"/>
                  </a:lnTo>
                  <a:lnTo>
                    <a:pt x="1206627" y="536517"/>
                  </a:lnTo>
                  <a:lnTo>
                    <a:pt x="1212665" y="486834"/>
                  </a:lnTo>
                  <a:lnTo>
                    <a:pt x="1222750" y="437717"/>
                  </a:lnTo>
                  <a:lnTo>
                    <a:pt x="1237333" y="389379"/>
                  </a:lnTo>
                  <a:lnTo>
                    <a:pt x="1256716" y="343529"/>
                  </a:lnTo>
                  <a:lnTo>
                    <a:pt x="1281204" y="299910"/>
                  </a:lnTo>
                  <a:lnTo>
                    <a:pt x="1310451" y="259376"/>
                  </a:lnTo>
                  <a:lnTo>
                    <a:pt x="1344111" y="222780"/>
                  </a:lnTo>
                  <a:lnTo>
                    <a:pt x="1381839" y="190974"/>
                  </a:lnTo>
                  <a:lnTo>
                    <a:pt x="1423287" y="164812"/>
                  </a:lnTo>
                  <a:lnTo>
                    <a:pt x="1468110" y="145146"/>
                  </a:lnTo>
                  <a:lnTo>
                    <a:pt x="1515962" y="132829"/>
                  </a:lnTo>
                  <a:lnTo>
                    <a:pt x="1566497" y="128713"/>
                  </a:lnTo>
                  <a:lnTo>
                    <a:pt x="1572158" y="128713"/>
                  </a:lnTo>
                  <a:lnTo>
                    <a:pt x="1572158" y="137618"/>
                  </a:lnTo>
                  <a:lnTo>
                    <a:pt x="1566497" y="137618"/>
                  </a:lnTo>
                  <a:lnTo>
                    <a:pt x="1514025" y="143071"/>
                  </a:lnTo>
                  <a:lnTo>
                    <a:pt x="1463882" y="157733"/>
                  </a:lnTo>
                  <a:lnTo>
                    <a:pt x="1416845" y="180516"/>
                  </a:lnTo>
                  <a:lnTo>
                    <a:pt x="1373690" y="210333"/>
                  </a:lnTo>
                  <a:lnTo>
                    <a:pt x="1335193" y="246094"/>
                  </a:lnTo>
                  <a:lnTo>
                    <a:pt x="1305299" y="282628"/>
                  </a:lnTo>
                  <a:lnTo>
                    <a:pt x="1280167" y="322219"/>
                  </a:lnTo>
                  <a:lnTo>
                    <a:pt x="1259574" y="364284"/>
                  </a:lnTo>
                  <a:lnTo>
                    <a:pt x="1243294" y="408238"/>
                  </a:lnTo>
                  <a:lnTo>
                    <a:pt x="1231103" y="453497"/>
                  </a:lnTo>
                  <a:lnTo>
                    <a:pt x="1222776" y="499474"/>
                  </a:lnTo>
                  <a:lnTo>
                    <a:pt x="1217766" y="547798"/>
                  </a:lnTo>
                  <a:lnTo>
                    <a:pt x="1216126" y="595718"/>
                  </a:lnTo>
                  <a:lnTo>
                    <a:pt x="1217317" y="643367"/>
                  </a:lnTo>
                  <a:lnTo>
                    <a:pt x="1220799" y="690881"/>
                  </a:lnTo>
                  <a:lnTo>
                    <a:pt x="1226033" y="738396"/>
                  </a:lnTo>
                  <a:lnTo>
                    <a:pt x="1232481" y="786045"/>
                  </a:lnTo>
                  <a:lnTo>
                    <a:pt x="1239891" y="836637"/>
                  </a:lnTo>
                  <a:lnTo>
                    <a:pt x="1247548" y="887206"/>
                  </a:lnTo>
                  <a:lnTo>
                    <a:pt x="1255429" y="937729"/>
                  </a:lnTo>
                  <a:lnTo>
                    <a:pt x="1263513" y="988186"/>
                  </a:lnTo>
                  <a:lnTo>
                    <a:pt x="1271777" y="1038552"/>
                  </a:lnTo>
                  <a:lnTo>
                    <a:pt x="1280197" y="1088806"/>
                  </a:lnTo>
                  <a:lnTo>
                    <a:pt x="1288157" y="1136715"/>
                  </a:lnTo>
                  <a:lnTo>
                    <a:pt x="1304167" y="1232533"/>
                  </a:lnTo>
                  <a:lnTo>
                    <a:pt x="1344383" y="1472078"/>
                  </a:lnTo>
                  <a:lnTo>
                    <a:pt x="1360499" y="1568536"/>
                  </a:lnTo>
                  <a:lnTo>
                    <a:pt x="1368352" y="1615805"/>
                  </a:lnTo>
                  <a:lnTo>
                    <a:pt x="1369160" y="1622281"/>
                  </a:lnTo>
                  <a:lnTo>
                    <a:pt x="1359455" y="16255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14008" y="1184979"/>
            <a:ext cx="17183735" cy="2997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2100" spc="40">
                <a:latin typeface="Lucida Sans Unicode"/>
                <a:cs typeface="Lucida Sans Unicode"/>
              </a:rPr>
              <a:t>Views </a:t>
            </a:r>
            <a:r>
              <a:rPr dirty="0" sz="2100" spc="-25">
                <a:latin typeface="Lucida Sans Unicode"/>
                <a:cs typeface="Lucida Sans Unicode"/>
              </a:rPr>
              <a:t>in </a:t>
            </a:r>
            <a:r>
              <a:rPr dirty="0" sz="2100" spc="135">
                <a:latin typeface="Lucida Sans Unicode"/>
                <a:cs typeface="Lucida Sans Unicode"/>
              </a:rPr>
              <a:t>database management </a:t>
            </a:r>
            <a:r>
              <a:rPr dirty="0" sz="2100" spc="65">
                <a:latin typeface="Lucida Sans Unicode"/>
                <a:cs typeface="Lucida Sans Unicode"/>
              </a:rPr>
              <a:t>systems </a:t>
            </a:r>
            <a:r>
              <a:rPr dirty="0" sz="2100" spc="105">
                <a:latin typeface="Lucida Sans Unicode"/>
                <a:cs typeface="Lucida Sans Unicode"/>
              </a:rPr>
              <a:t>(DBMS) </a:t>
            </a:r>
            <a:r>
              <a:rPr dirty="0" sz="2100" spc="60">
                <a:latin typeface="Lucida Sans Unicode"/>
                <a:cs typeface="Lucida Sans Unicode"/>
              </a:rPr>
              <a:t>serve </a:t>
            </a:r>
            <a:r>
              <a:rPr dirty="0" sz="2100" spc="140">
                <a:latin typeface="Lucida Sans Unicode"/>
                <a:cs typeface="Lucida Sans Unicode"/>
              </a:rPr>
              <a:t>as </a:t>
            </a:r>
            <a:r>
              <a:rPr dirty="0" sz="2100" spc="15">
                <a:latin typeface="Lucida Sans Unicode"/>
                <a:cs typeface="Lucida Sans Unicode"/>
              </a:rPr>
              <a:t>virtual </a:t>
            </a:r>
            <a:r>
              <a:rPr dirty="0" sz="2100" spc="65">
                <a:latin typeface="Lucida Sans Unicode"/>
                <a:cs typeface="Lucida Sans Unicode"/>
              </a:rPr>
              <a:t>tables </a:t>
            </a:r>
            <a:r>
              <a:rPr dirty="0" sz="2100" spc="50">
                <a:latin typeface="Lucida Sans Unicode"/>
                <a:cs typeface="Lucida Sans Unicode"/>
              </a:rPr>
              <a:t>derived </a:t>
            </a:r>
            <a:r>
              <a:rPr dirty="0" sz="2100" spc="20">
                <a:latin typeface="Lucida Sans Unicode"/>
                <a:cs typeface="Lucida Sans Unicode"/>
              </a:rPr>
              <a:t>from </a:t>
            </a:r>
            <a:r>
              <a:rPr dirty="0" sz="2100" spc="75">
                <a:latin typeface="Lucida Sans Unicode"/>
                <a:cs typeface="Lucida Sans Unicode"/>
              </a:rPr>
              <a:t>one </a:t>
            </a:r>
            <a:r>
              <a:rPr dirty="0" sz="2100" spc="-15">
                <a:latin typeface="Lucida Sans Unicode"/>
                <a:cs typeface="Lucida Sans Unicode"/>
              </a:rPr>
              <a:t>or </a:t>
            </a:r>
            <a:r>
              <a:rPr dirty="0" sz="2100" spc="75">
                <a:latin typeface="Lucida Sans Unicode"/>
                <a:cs typeface="Lucida Sans Unicode"/>
              </a:rPr>
              <a:t>more </a:t>
            </a:r>
            <a:r>
              <a:rPr dirty="0" sz="2100" spc="25">
                <a:latin typeface="Lucida Sans Unicode"/>
                <a:cs typeface="Lucida Sans Unicode"/>
              </a:rPr>
              <a:t>underlying tables. </a:t>
            </a:r>
            <a:r>
              <a:rPr dirty="0" sz="2100" spc="-35">
                <a:latin typeface="Lucida Sans Unicode"/>
                <a:cs typeface="Lucida Sans Unicode"/>
              </a:rPr>
              <a:t>Unlike </a:t>
            </a:r>
            <a:r>
              <a:rPr dirty="0" sz="2100" spc="-30">
                <a:latin typeface="Lucida Sans Unicode"/>
                <a:cs typeface="Lucida Sans Unicode"/>
              </a:rPr>
              <a:t> </a:t>
            </a:r>
            <a:r>
              <a:rPr dirty="0" sz="2100" spc="65">
                <a:latin typeface="Lucida Sans Unicode"/>
                <a:cs typeface="Lucida Sans Unicode"/>
              </a:rPr>
              <a:t>physical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20">
                <a:latin typeface="Lucida Sans Unicode"/>
                <a:cs typeface="Lucida Sans Unicode"/>
              </a:rPr>
              <a:t>tables,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0">
                <a:latin typeface="Lucida Sans Unicode"/>
                <a:cs typeface="Lucida Sans Unicode"/>
              </a:rPr>
              <a:t>views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>
                <a:latin typeface="Lucida Sans Unicode"/>
                <a:cs typeface="Lucida Sans Unicode"/>
              </a:rPr>
              <a:t>don't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20">
                <a:latin typeface="Lucida Sans Unicode"/>
                <a:cs typeface="Lucida Sans Unicode"/>
              </a:rPr>
              <a:t>store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145">
                <a:latin typeface="Lucida Sans Unicode"/>
                <a:cs typeface="Lucida Sans Unicode"/>
              </a:rPr>
              <a:t>data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0">
                <a:latin typeface="Lucida Sans Unicode"/>
                <a:cs typeface="Lucida Sans Unicode"/>
              </a:rPr>
              <a:t>themselves;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>
                <a:latin typeface="Lucida Sans Unicode"/>
                <a:cs typeface="Lucida Sans Unicode"/>
              </a:rPr>
              <a:t>rather,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5">
                <a:latin typeface="Lucida Sans Unicode"/>
                <a:cs typeface="Lucida Sans Unicode"/>
              </a:rPr>
              <a:t>they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15">
                <a:latin typeface="Lucida Sans Unicode"/>
                <a:cs typeface="Lucida Sans Unicode"/>
              </a:rPr>
              <a:t>offer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254">
                <a:latin typeface="Lucida Sans Unicode"/>
                <a:cs typeface="Lucida Sans Unicode"/>
              </a:rPr>
              <a:t>a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35">
                <a:latin typeface="Lucida Sans Unicode"/>
                <a:cs typeface="Lucida Sans Unicode"/>
              </a:rPr>
              <a:t>customized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15">
                <a:latin typeface="Lucida Sans Unicode"/>
                <a:cs typeface="Lucida Sans Unicode"/>
              </a:rPr>
              <a:t>or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30">
                <a:latin typeface="Lucida Sans Unicode"/>
                <a:cs typeface="Lucida Sans Unicode"/>
              </a:rPr>
              <a:t>restricted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45">
                <a:latin typeface="Lucida Sans Unicode"/>
                <a:cs typeface="Lucida Sans Unicode"/>
              </a:rPr>
              <a:t>presentation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15">
                <a:latin typeface="Lucida Sans Unicode"/>
                <a:cs typeface="Lucida Sans Unicode"/>
              </a:rPr>
              <a:t>of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145">
                <a:latin typeface="Lucida Sans Unicode"/>
                <a:cs typeface="Lucida Sans Unicode"/>
              </a:rPr>
              <a:t>data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20">
                <a:latin typeface="Lucida Sans Unicode"/>
                <a:cs typeface="Lucida Sans Unicode"/>
              </a:rPr>
              <a:t>from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25">
                <a:latin typeface="Lucida Sans Unicode"/>
                <a:cs typeface="Lucida Sans Unicode"/>
              </a:rPr>
              <a:t>existing </a:t>
            </a:r>
            <a:r>
              <a:rPr dirty="0" sz="2100" spc="-650">
                <a:latin typeface="Lucida Sans Unicode"/>
                <a:cs typeface="Lucida Sans Unicode"/>
              </a:rPr>
              <a:t> </a:t>
            </a:r>
            <a:r>
              <a:rPr dirty="0" sz="2100" spc="25">
                <a:latin typeface="Lucida Sans Unicode"/>
                <a:cs typeface="Lucida Sans Unicode"/>
              </a:rPr>
              <a:t>tables. </a:t>
            </a:r>
            <a:r>
              <a:rPr dirty="0" sz="2100" spc="30">
                <a:latin typeface="Lucida Sans Unicode"/>
                <a:cs typeface="Lucida Sans Unicode"/>
              </a:rPr>
              <a:t>Acting </a:t>
            </a:r>
            <a:r>
              <a:rPr dirty="0" sz="2100" spc="140">
                <a:latin typeface="Lucida Sans Unicode"/>
                <a:cs typeface="Lucida Sans Unicode"/>
              </a:rPr>
              <a:t>as </a:t>
            </a:r>
            <a:r>
              <a:rPr dirty="0" sz="2100" spc="45">
                <a:latin typeface="Lucida Sans Unicode"/>
                <a:cs typeface="Lucida Sans Unicode"/>
              </a:rPr>
              <a:t>predefined </a:t>
            </a:r>
            <a:r>
              <a:rPr dirty="0" sz="2100">
                <a:latin typeface="Lucida Sans Unicode"/>
                <a:cs typeface="Lucida Sans Unicode"/>
              </a:rPr>
              <a:t>queries, </a:t>
            </a:r>
            <a:r>
              <a:rPr dirty="0" sz="2100" spc="50">
                <a:latin typeface="Lucida Sans Unicode"/>
                <a:cs typeface="Lucida Sans Unicode"/>
              </a:rPr>
              <a:t>views </a:t>
            </a:r>
            <a:r>
              <a:rPr dirty="0" sz="2100" spc="95">
                <a:latin typeface="Lucida Sans Unicode"/>
                <a:cs typeface="Lucida Sans Unicode"/>
              </a:rPr>
              <a:t>encapsulate </a:t>
            </a:r>
            <a:r>
              <a:rPr dirty="0" sz="2100" spc="40">
                <a:latin typeface="Lucida Sans Unicode"/>
                <a:cs typeface="Lucida Sans Unicode"/>
              </a:rPr>
              <a:t>complex </a:t>
            </a:r>
            <a:r>
              <a:rPr dirty="0" sz="2100" spc="35">
                <a:latin typeface="Lucida Sans Unicode"/>
                <a:cs typeface="Lucida Sans Unicode"/>
              </a:rPr>
              <a:t>logic </a:t>
            </a:r>
            <a:r>
              <a:rPr dirty="0" sz="2100" spc="-15">
                <a:latin typeface="Lucida Sans Unicode"/>
                <a:cs typeface="Lucida Sans Unicode"/>
              </a:rPr>
              <a:t>or </a:t>
            </a:r>
            <a:r>
              <a:rPr dirty="0" sz="2100" spc="25">
                <a:latin typeface="Lucida Sans Unicode"/>
                <a:cs typeface="Lucida Sans Unicode"/>
              </a:rPr>
              <a:t>frequently </a:t>
            </a:r>
            <a:r>
              <a:rPr dirty="0" sz="2100" spc="70">
                <a:latin typeface="Lucida Sans Unicode"/>
                <a:cs typeface="Lucida Sans Unicode"/>
              </a:rPr>
              <a:t>used </a:t>
            </a:r>
            <a:r>
              <a:rPr dirty="0" sz="2100" spc="-60">
                <a:latin typeface="Lucida Sans Unicode"/>
                <a:cs typeface="Lucida Sans Unicode"/>
              </a:rPr>
              <a:t>joins, </a:t>
            </a:r>
            <a:r>
              <a:rPr dirty="0" sz="2100" spc="35">
                <a:latin typeface="Lucida Sans Unicode"/>
                <a:cs typeface="Lucida Sans Unicode"/>
              </a:rPr>
              <a:t>streamlining </a:t>
            </a:r>
            <a:r>
              <a:rPr dirty="0" sz="2100" spc="145">
                <a:latin typeface="Lucida Sans Unicode"/>
                <a:cs typeface="Lucida Sans Unicode"/>
              </a:rPr>
              <a:t>data </a:t>
            </a:r>
            <a:r>
              <a:rPr dirty="0" sz="2100" spc="25">
                <a:latin typeface="Lucida Sans Unicode"/>
                <a:cs typeface="Lucida Sans Unicode"/>
              </a:rPr>
              <a:t>retrieval </a:t>
            </a:r>
            <a:r>
              <a:rPr dirty="0" sz="2100" spc="130">
                <a:latin typeface="Lucida Sans Unicode"/>
                <a:cs typeface="Lucida Sans Unicode"/>
              </a:rPr>
              <a:t>and </a:t>
            </a:r>
            <a:r>
              <a:rPr dirty="0" sz="2100" spc="135">
                <a:latin typeface="Lucida Sans Unicode"/>
                <a:cs typeface="Lucida Sans Unicode"/>
              </a:rPr>
              <a:t> </a:t>
            </a:r>
            <a:r>
              <a:rPr dirty="0" sz="2100" spc="35">
                <a:latin typeface="Lucida Sans Unicode"/>
                <a:cs typeface="Lucida Sans Unicode"/>
              </a:rPr>
              <a:t>manipulation. </a:t>
            </a:r>
            <a:r>
              <a:rPr dirty="0" sz="2100" spc="15">
                <a:latin typeface="Lucida Sans Unicode"/>
                <a:cs typeface="Lucida Sans Unicode"/>
              </a:rPr>
              <a:t>They </a:t>
            </a:r>
            <a:r>
              <a:rPr dirty="0" sz="2100" spc="-15">
                <a:latin typeface="Lucida Sans Unicode"/>
                <a:cs typeface="Lucida Sans Unicode"/>
              </a:rPr>
              <a:t>offer </a:t>
            </a:r>
            <a:r>
              <a:rPr dirty="0" sz="2100" spc="55">
                <a:latin typeface="Lucida Sans Unicode"/>
                <a:cs typeface="Lucida Sans Unicode"/>
              </a:rPr>
              <a:t>numerous </a:t>
            </a:r>
            <a:r>
              <a:rPr dirty="0" sz="2100" spc="25">
                <a:latin typeface="Lucida Sans Unicode"/>
                <a:cs typeface="Lucida Sans Unicode"/>
              </a:rPr>
              <a:t>benefits </a:t>
            </a:r>
            <a:r>
              <a:rPr dirty="0" sz="2100" spc="75">
                <a:latin typeface="Lucida Sans Unicode"/>
                <a:cs typeface="Lucida Sans Unicode"/>
              </a:rPr>
              <a:t>such </a:t>
            </a:r>
            <a:r>
              <a:rPr dirty="0" sz="2100" spc="140">
                <a:latin typeface="Lucida Sans Unicode"/>
                <a:cs typeface="Lucida Sans Unicode"/>
              </a:rPr>
              <a:t>as </a:t>
            </a:r>
            <a:r>
              <a:rPr dirty="0" sz="2100" spc="114">
                <a:latin typeface="Lucida Sans Unicode"/>
                <a:cs typeface="Lucida Sans Unicode"/>
              </a:rPr>
              <a:t>enhanced </a:t>
            </a:r>
            <a:r>
              <a:rPr dirty="0" sz="2100" spc="145">
                <a:latin typeface="Lucida Sans Unicode"/>
                <a:cs typeface="Lucida Sans Unicode"/>
              </a:rPr>
              <a:t>data </a:t>
            </a:r>
            <a:r>
              <a:rPr dirty="0" sz="2100" spc="35">
                <a:latin typeface="Lucida Sans Unicode"/>
                <a:cs typeface="Lucida Sans Unicode"/>
              </a:rPr>
              <a:t>security </a:t>
            </a:r>
            <a:r>
              <a:rPr dirty="0" sz="2100" spc="90">
                <a:latin typeface="Lucida Sans Unicode"/>
                <a:cs typeface="Lucida Sans Unicode"/>
              </a:rPr>
              <a:t>by </a:t>
            </a:r>
            <a:r>
              <a:rPr dirty="0" sz="2100" spc="10">
                <a:latin typeface="Lucida Sans Unicode"/>
                <a:cs typeface="Lucida Sans Unicode"/>
              </a:rPr>
              <a:t>restricting </a:t>
            </a:r>
            <a:r>
              <a:rPr dirty="0" sz="2100" spc="140">
                <a:latin typeface="Lucida Sans Unicode"/>
                <a:cs typeface="Lucida Sans Unicode"/>
              </a:rPr>
              <a:t>access </a:t>
            </a:r>
            <a:r>
              <a:rPr dirty="0" sz="2100" spc="15">
                <a:latin typeface="Lucida Sans Unicode"/>
                <a:cs typeface="Lucida Sans Unicode"/>
              </a:rPr>
              <a:t>to </a:t>
            </a:r>
            <a:r>
              <a:rPr dirty="0" sz="2100" spc="25">
                <a:latin typeface="Lucida Sans Unicode"/>
                <a:cs typeface="Lucida Sans Unicode"/>
              </a:rPr>
              <a:t>sensitive </a:t>
            </a:r>
            <a:r>
              <a:rPr dirty="0" sz="2100">
                <a:latin typeface="Lucida Sans Unicode"/>
                <a:cs typeface="Lucida Sans Unicode"/>
              </a:rPr>
              <a:t>information, </a:t>
            </a:r>
            <a:r>
              <a:rPr dirty="0" sz="2100" spc="5">
                <a:latin typeface="Lucida Sans Unicode"/>
                <a:cs typeface="Lucida Sans Unicode"/>
              </a:rPr>
              <a:t> </a:t>
            </a:r>
            <a:r>
              <a:rPr dirty="0" sz="2100" spc="10">
                <a:latin typeface="Lucida Sans Unicode"/>
                <a:cs typeface="Lucida Sans Unicode"/>
              </a:rPr>
              <a:t>simplified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40">
                <a:latin typeface="Lucida Sans Unicode"/>
                <a:cs typeface="Lucida Sans Unicode"/>
              </a:rPr>
              <a:t>querying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90">
                <a:latin typeface="Lucida Sans Unicode"/>
                <a:cs typeface="Lucida Sans Unicode"/>
              </a:rPr>
              <a:t>by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70">
                <a:latin typeface="Lucida Sans Unicode"/>
                <a:cs typeface="Lucida Sans Unicode"/>
              </a:rPr>
              <a:t>abstracting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175">
                <a:latin typeface="Lucida Sans Unicode"/>
                <a:cs typeface="Lucida Sans Unicode"/>
              </a:rPr>
              <a:t>away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40">
                <a:latin typeface="Lucida Sans Unicode"/>
                <a:cs typeface="Lucida Sans Unicode"/>
              </a:rPr>
              <a:t>complex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-60">
                <a:latin typeface="Lucida Sans Unicode"/>
                <a:cs typeface="Lucida Sans Unicode"/>
              </a:rPr>
              <a:t>joins,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130">
                <a:latin typeface="Lucida Sans Unicode"/>
                <a:cs typeface="Lucida Sans Unicode"/>
              </a:rPr>
              <a:t>and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60">
                <a:latin typeface="Lucida Sans Unicode"/>
                <a:cs typeface="Lucida Sans Unicode"/>
              </a:rPr>
              <a:t>improved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80">
                <a:latin typeface="Lucida Sans Unicode"/>
                <a:cs typeface="Lucida Sans Unicode"/>
              </a:rPr>
              <a:t>performance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90">
                <a:latin typeface="Lucida Sans Unicode"/>
                <a:cs typeface="Lucida Sans Unicode"/>
              </a:rPr>
              <a:t>by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65">
                <a:latin typeface="Lucida Sans Unicode"/>
                <a:cs typeface="Lucida Sans Unicode"/>
              </a:rPr>
              <a:t>precomputing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130">
                <a:latin typeface="Lucida Sans Unicode"/>
                <a:cs typeface="Lucida Sans Unicode"/>
              </a:rPr>
              <a:t>and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105">
                <a:latin typeface="Lucida Sans Unicode"/>
                <a:cs typeface="Lucida Sans Unicode"/>
              </a:rPr>
              <a:t>caching</a:t>
            </a:r>
            <a:r>
              <a:rPr dirty="0" sz="2100" spc="-100">
                <a:latin typeface="Lucida Sans Unicode"/>
                <a:cs typeface="Lucida Sans Unicode"/>
              </a:rPr>
              <a:t> </a:t>
            </a:r>
            <a:r>
              <a:rPr dirty="0" sz="2100" spc="-25">
                <a:latin typeface="Lucida Sans Unicode"/>
                <a:cs typeface="Lucida Sans Unicode"/>
              </a:rPr>
              <a:t>results.</a:t>
            </a:r>
            <a:endParaRPr sz="2100">
              <a:latin typeface="Lucida Sans Unicode"/>
              <a:cs typeface="Lucida Sans Unicode"/>
            </a:endParaRPr>
          </a:p>
          <a:p>
            <a:pPr marL="12700" marR="13335">
              <a:lnSpc>
                <a:spcPct val="116100"/>
              </a:lnSpc>
            </a:pPr>
            <a:r>
              <a:rPr dirty="0" sz="2100" spc="-5">
                <a:latin typeface="Lucida Sans Unicode"/>
                <a:cs typeface="Lucida Sans Unicode"/>
              </a:rPr>
              <a:t>Additionally, </a:t>
            </a:r>
            <a:r>
              <a:rPr dirty="0" sz="2100" spc="50">
                <a:latin typeface="Lucida Sans Unicode"/>
                <a:cs typeface="Lucida Sans Unicode"/>
              </a:rPr>
              <a:t>views </a:t>
            </a:r>
            <a:r>
              <a:rPr dirty="0" sz="2100" spc="40">
                <a:latin typeface="Lucida Sans Unicode"/>
                <a:cs typeface="Lucida Sans Unicode"/>
              </a:rPr>
              <a:t>provide </a:t>
            </a:r>
            <a:r>
              <a:rPr dirty="0" sz="2100" spc="254">
                <a:latin typeface="Lucida Sans Unicode"/>
                <a:cs typeface="Lucida Sans Unicode"/>
              </a:rPr>
              <a:t>a </a:t>
            </a:r>
            <a:r>
              <a:rPr dirty="0" sz="2100" spc="60">
                <a:latin typeface="Lucida Sans Unicode"/>
                <a:cs typeface="Lucida Sans Unicode"/>
              </a:rPr>
              <a:t>layer </a:t>
            </a:r>
            <a:r>
              <a:rPr dirty="0" sz="2100" spc="-15">
                <a:latin typeface="Lucida Sans Unicode"/>
                <a:cs typeface="Lucida Sans Unicode"/>
              </a:rPr>
              <a:t>of </a:t>
            </a:r>
            <a:r>
              <a:rPr dirty="0" sz="2100" spc="145">
                <a:latin typeface="Lucida Sans Unicode"/>
                <a:cs typeface="Lucida Sans Unicode"/>
              </a:rPr>
              <a:t>data </a:t>
            </a:r>
            <a:r>
              <a:rPr dirty="0" sz="2100" spc="40">
                <a:latin typeface="Lucida Sans Unicode"/>
                <a:cs typeface="Lucida Sans Unicode"/>
              </a:rPr>
              <a:t>abstraction, </a:t>
            </a:r>
            <a:r>
              <a:rPr dirty="0" sz="2100" spc="15">
                <a:latin typeface="Lucida Sans Unicode"/>
                <a:cs typeface="Lucida Sans Unicode"/>
              </a:rPr>
              <a:t>hiding </a:t>
            </a:r>
            <a:r>
              <a:rPr dirty="0" sz="2100" spc="25">
                <a:latin typeface="Lucida Sans Unicode"/>
                <a:cs typeface="Lucida Sans Unicode"/>
              </a:rPr>
              <a:t>underlying </a:t>
            </a:r>
            <a:r>
              <a:rPr dirty="0" sz="2100" spc="75">
                <a:latin typeface="Lucida Sans Unicode"/>
                <a:cs typeface="Lucida Sans Unicode"/>
              </a:rPr>
              <a:t>table </a:t>
            </a:r>
            <a:r>
              <a:rPr dirty="0" sz="2100">
                <a:latin typeface="Lucida Sans Unicode"/>
                <a:cs typeface="Lucida Sans Unicode"/>
              </a:rPr>
              <a:t>complexities, </a:t>
            </a:r>
            <a:r>
              <a:rPr dirty="0" sz="2100" spc="130">
                <a:latin typeface="Lucida Sans Unicode"/>
                <a:cs typeface="Lucida Sans Unicode"/>
              </a:rPr>
              <a:t>and </a:t>
            </a:r>
            <a:r>
              <a:rPr dirty="0" sz="2100" spc="25">
                <a:latin typeface="Lucida Sans Unicode"/>
                <a:cs typeface="Lucida Sans Unicode"/>
              </a:rPr>
              <a:t>ensuring </a:t>
            </a:r>
            <a:r>
              <a:rPr dirty="0" sz="2100" spc="145">
                <a:latin typeface="Lucida Sans Unicode"/>
                <a:cs typeface="Lucida Sans Unicode"/>
              </a:rPr>
              <a:t>data </a:t>
            </a:r>
            <a:r>
              <a:rPr dirty="0" sz="2100" spc="60">
                <a:latin typeface="Lucida Sans Unicode"/>
                <a:cs typeface="Lucida Sans Unicode"/>
              </a:rPr>
              <a:t>consistency </a:t>
            </a:r>
            <a:r>
              <a:rPr dirty="0" sz="2100" spc="65">
                <a:latin typeface="Lucida Sans Unicode"/>
                <a:cs typeface="Lucida Sans Unicode"/>
              </a:rPr>
              <a:t> </a:t>
            </a:r>
            <a:r>
              <a:rPr dirty="0" sz="2100" spc="80">
                <a:latin typeface="Lucida Sans Unicode"/>
                <a:cs typeface="Lucida Sans Unicode"/>
              </a:rPr>
              <a:t>across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25">
                <a:latin typeface="Lucida Sans Unicode"/>
                <a:cs typeface="Lucida Sans Unicode"/>
              </a:rPr>
              <a:t>users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130">
                <a:latin typeface="Lucida Sans Unicode"/>
                <a:cs typeface="Lucida Sans Unicode"/>
              </a:rPr>
              <a:t>and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35">
                <a:latin typeface="Lucida Sans Unicode"/>
                <a:cs typeface="Lucida Sans Unicode"/>
              </a:rPr>
              <a:t>applications.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5">
                <a:latin typeface="Lucida Sans Unicode"/>
                <a:cs typeface="Lucida Sans Unicode"/>
              </a:rPr>
              <a:t>Overall,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0">
                <a:latin typeface="Lucida Sans Unicode"/>
                <a:cs typeface="Lucida Sans Unicode"/>
              </a:rPr>
              <a:t>views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105">
                <a:latin typeface="Lucida Sans Unicode"/>
                <a:cs typeface="Lucida Sans Unicode"/>
              </a:rPr>
              <a:t>are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0">
                <a:latin typeface="Lucida Sans Unicode"/>
                <a:cs typeface="Lucida Sans Unicode"/>
              </a:rPr>
              <a:t>indispensable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>
                <a:latin typeface="Lucida Sans Unicode"/>
                <a:cs typeface="Lucida Sans Unicode"/>
              </a:rPr>
              <a:t>tools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25">
                <a:latin typeface="Lucida Sans Unicode"/>
                <a:cs typeface="Lucida Sans Unicode"/>
              </a:rPr>
              <a:t>in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20">
                <a:latin typeface="Lucida Sans Unicode"/>
                <a:cs typeface="Lucida Sans Unicode"/>
              </a:rPr>
              <a:t>DBMS</a:t>
            </a:r>
            <a:r>
              <a:rPr dirty="0" sz="2100" spc="-90">
                <a:latin typeface="Lucida Sans Unicode"/>
                <a:cs typeface="Lucida Sans Unicode"/>
              </a:rPr>
              <a:t> </a:t>
            </a:r>
            <a:r>
              <a:rPr dirty="0" sz="2100" spc="-35">
                <a:latin typeface="Lucida Sans Unicode"/>
                <a:cs typeface="Lucida Sans Unicode"/>
              </a:rPr>
              <a:t>for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-5">
                <a:latin typeface="Lucida Sans Unicode"/>
                <a:cs typeface="Lucida Sans Unicode"/>
              </a:rPr>
              <a:t>optimizing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145">
                <a:latin typeface="Lucida Sans Unicode"/>
                <a:cs typeface="Lucida Sans Unicode"/>
              </a:rPr>
              <a:t>data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100">
                <a:latin typeface="Lucida Sans Unicode"/>
                <a:cs typeface="Lucida Sans Unicode"/>
              </a:rPr>
              <a:t>management,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85">
                <a:latin typeface="Lucida Sans Unicode"/>
                <a:cs typeface="Lucida Sans Unicode"/>
              </a:rPr>
              <a:t>enhancing</a:t>
            </a:r>
            <a:r>
              <a:rPr dirty="0" sz="2100" spc="-95">
                <a:latin typeface="Lucida Sans Unicode"/>
                <a:cs typeface="Lucida Sans Unicode"/>
              </a:rPr>
              <a:t> </a:t>
            </a:r>
            <a:r>
              <a:rPr dirty="0" sz="2100" spc="55">
                <a:latin typeface="Lucida Sans Unicode"/>
                <a:cs typeface="Lucida Sans Unicode"/>
              </a:rPr>
              <a:t>query </a:t>
            </a:r>
            <a:r>
              <a:rPr dirty="0" sz="2100" spc="-645">
                <a:latin typeface="Lucida Sans Unicode"/>
                <a:cs typeface="Lucida Sans Unicode"/>
              </a:rPr>
              <a:t> </a:t>
            </a:r>
            <a:r>
              <a:rPr dirty="0" sz="2100" spc="15">
                <a:latin typeface="Lucida Sans Unicode"/>
                <a:cs typeface="Lucida Sans Unicode"/>
              </a:rPr>
              <a:t>efficiency,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130">
                <a:latin typeface="Lucida Sans Unicode"/>
                <a:cs typeface="Lucida Sans Unicode"/>
              </a:rPr>
              <a:t>and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60">
                <a:latin typeface="Lucida Sans Unicode"/>
                <a:cs typeface="Lucida Sans Unicode"/>
              </a:rPr>
              <a:t>maintaining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145">
                <a:latin typeface="Lucida Sans Unicode"/>
                <a:cs typeface="Lucida Sans Unicode"/>
              </a:rPr>
              <a:t>data</a:t>
            </a:r>
            <a:r>
              <a:rPr dirty="0" sz="2100" spc="-105">
                <a:latin typeface="Lucida Sans Unicode"/>
                <a:cs typeface="Lucida Sans Unicode"/>
              </a:rPr>
              <a:t> </a:t>
            </a:r>
            <a:r>
              <a:rPr dirty="0" sz="2100" spc="-20">
                <a:latin typeface="Lucida Sans Unicode"/>
                <a:cs typeface="Lucida Sans Unicode"/>
              </a:rPr>
              <a:t>integrity.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723067" y="215963"/>
            <a:ext cx="2078355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535">
                <a:solidFill>
                  <a:srgbClr val="583C8F"/>
                </a:solidFill>
              </a:rPr>
              <a:t>V</a:t>
            </a:r>
            <a:r>
              <a:rPr dirty="0" sz="5000" spc="75">
                <a:solidFill>
                  <a:srgbClr val="583C8F"/>
                </a:solidFill>
              </a:rPr>
              <a:t>I</a:t>
            </a:r>
            <a:r>
              <a:rPr dirty="0" sz="5000" spc="-145">
                <a:solidFill>
                  <a:srgbClr val="583C8F"/>
                </a:solidFill>
              </a:rPr>
              <a:t>E</a:t>
            </a:r>
            <a:r>
              <a:rPr dirty="0" sz="5000" spc="835">
                <a:solidFill>
                  <a:srgbClr val="583C8F"/>
                </a:solidFill>
              </a:rPr>
              <a:t>W</a:t>
            </a:r>
            <a:r>
              <a:rPr dirty="0" sz="5000" spc="515">
                <a:solidFill>
                  <a:srgbClr val="583C8F"/>
                </a:solidFill>
              </a:rPr>
              <a:t>S</a:t>
            </a:r>
            <a:endParaRPr sz="5000"/>
          </a:p>
        </p:txBody>
      </p:sp>
      <p:sp>
        <p:nvSpPr>
          <p:cNvPr id="11" name="object 11"/>
          <p:cNvSpPr txBox="1"/>
          <p:nvPr/>
        </p:nvSpPr>
        <p:spPr>
          <a:xfrm>
            <a:off x="6750325" y="4349882"/>
            <a:ext cx="3307079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1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000" spc="565" b="1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5000" spc="509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5000" spc="85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5000" spc="18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5000" spc="-38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5000" spc="-1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5000" spc="51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3121" y="5494337"/>
            <a:ext cx="95250" cy="2324100"/>
            <a:chOff x="593121" y="5494337"/>
            <a:chExt cx="95250" cy="23241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21" y="5494337"/>
              <a:ext cx="95250" cy="95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21" y="7723186"/>
              <a:ext cx="95250" cy="952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0871" y="5296852"/>
            <a:ext cx="15434944" cy="411162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marL="465455">
              <a:lnSpc>
                <a:spcPct val="100000"/>
              </a:lnSpc>
              <a:spcBef>
                <a:spcPts val="505"/>
              </a:spcBef>
            </a:pPr>
            <a:r>
              <a:rPr dirty="0" sz="2100" spc="7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100" spc="30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-1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17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100" spc="200" b="1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dirty="0" sz="210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00" spc="-1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17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41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17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26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2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100" spc="-1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17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21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VIEW</a:t>
            </a:r>
            <a:r>
              <a:rPr dirty="0" sz="210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Lucida Sans Unicode"/>
                <a:cs typeface="Lucida Sans Unicode"/>
              </a:rPr>
              <a:t>PatientAppointmentsView</a:t>
            </a:r>
            <a:r>
              <a:rPr dirty="0" sz="21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endParaRPr sz="21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</a:pPr>
            <a:r>
              <a:rPr dirty="0" sz="2100" spc="-45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Lucida Sans Unicode"/>
                <a:cs typeface="Lucida Sans Unicode"/>
              </a:rPr>
              <a:t>p.Name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PatientName,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p.Age,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p.Gender,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a.Date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AppointmentDate,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a.Time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AppointmentTime,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a.Status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1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Lucida Sans Unicode"/>
                <a:cs typeface="Lucida Sans Unicode"/>
              </a:rPr>
              <a:t>Patients</a:t>
            </a:r>
            <a:r>
              <a:rPr dirty="0" sz="21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100" spc="-75">
                <a:solidFill>
                  <a:srgbClr val="FFFFFF"/>
                </a:solidFill>
                <a:latin typeface="Lucida Sans Unicode"/>
                <a:cs typeface="Lucida Sans Unicode"/>
              </a:rPr>
              <a:t>INNER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Appointments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>
                <a:solidFill>
                  <a:srgbClr val="FFFFFF"/>
                </a:solidFill>
                <a:latin typeface="Lucida Sans Unicode"/>
                <a:cs typeface="Lucida Sans Unicode"/>
              </a:rPr>
              <a:t>p.PatientID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a.PatientID;</a:t>
            </a:r>
            <a:endParaRPr sz="21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Lucida Sans Unicode"/>
              <a:cs typeface="Lucida Sans Unicode"/>
            </a:endParaRPr>
          </a:p>
          <a:p>
            <a:pPr marL="465455">
              <a:lnSpc>
                <a:spcPct val="100000"/>
              </a:lnSpc>
            </a:pPr>
            <a:r>
              <a:rPr dirty="0" sz="2100" spc="17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0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00" spc="1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00" spc="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100" spc="14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10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1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1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100" spc="19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100" spc="17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204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100" spc="17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1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2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100" spc="-1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10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100" spc="17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100" spc="-40">
                <a:solidFill>
                  <a:srgbClr val="FFFFFF"/>
                </a:solidFill>
                <a:latin typeface="Lucida Sans Unicode"/>
                <a:cs typeface="Lucida Sans Unicode"/>
              </a:rPr>
              <a:t>CREATE</a:t>
            </a:r>
            <a:r>
              <a:rPr dirty="0" sz="21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VIEW</a:t>
            </a:r>
            <a:r>
              <a:rPr dirty="0" sz="21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DoctorScheduleView</a:t>
            </a:r>
            <a:r>
              <a:rPr dirty="0" sz="21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endParaRPr sz="2100">
              <a:latin typeface="Lucida Sans Unicode"/>
              <a:cs typeface="Lucida Sans Unicode"/>
            </a:endParaRPr>
          </a:p>
          <a:p>
            <a:pPr marL="12700" marR="74295">
              <a:lnSpc>
                <a:spcPct val="116100"/>
              </a:lnSpc>
            </a:pPr>
            <a:r>
              <a:rPr dirty="0" sz="2100" spc="-45">
                <a:solidFill>
                  <a:srgbClr val="FFFFFF"/>
                </a:solidFill>
                <a:latin typeface="Lucida Sans Unicode"/>
                <a:cs typeface="Lucida Sans Unicode"/>
              </a:rPr>
              <a:t>SELECT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Lucida Sans Unicode"/>
                <a:cs typeface="Lucida Sans Unicode"/>
              </a:rPr>
              <a:t>d.Name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Lucida Sans Unicode"/>
                <a:cs typeface="Lucida Sans Unicode"/>
              </a:rPr>
              <a:t>DoctorName,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Lucida Sans Unicode"/>
                <a:cs typeface="Lucida Sans Unicode"/>
              </a:rPr>
              <a:t>d.Specialization,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a.Date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AppointmentDate,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0">
                <a:solidFill>
                  <a:srgbClr val="FFFFFF"/>
                </a:solidFill>
                <a:latin typeface="Lucida Sans Unicode"/>
                <a:cs typeface="Lucida Sans Unicode"/>
              </a:rPr>
              <a:t>a.Time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10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15">
                <a:solidFill>
                  <a:srgbClr val="FFFFFF"/>
                </a:solidFill>
                <a:latin typeface="Lucida Sans Unicode"/>
                <a:cs typeface="Lucida Sans Unicode"/>
              </a:rPr>
              <a:t>AppointmentTime,</a:t>
            </a:r>
            <a:r>
              <a:rPr dirty="0" sz="21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Lucida Sans Unicode"/>
                <a:cs typeface="Lucida Sans Unicode"/>
              </a:rPr>
              <a:t>a.Status </a:t>
            </a:r>
            <a:r>
              <a:rPr dirty="0" sz="2100" spc="-6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5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1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Lucida Sans Unicode"/>
                <a:cs typeface="Lucida Sans Unicode"/>
              </a:rPr>
              <a:t>Doctors</a:t>
            </a:r>
            <a:r>
              <a:rPr dirty="0" sz="21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2100" spc="-75">
                <a:solidFill>
                  <a:srgbClr val="FFFFFF"/>
                </a:solidFill>
                <a:latin typeface="Lucida Sans Unicode"/>
                <a:cs typeface="Lucida Sans Unicode"/>
              </a:rPr>
              <a:t>INNER</a:t>
            </a:r>
            <a:r>
              <a:rPr dirty="0" sz="21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Lucida Sans Unicode"/>
                <a:cs typeface="Lucida Sans Unicode"/>
              </a:rPr>
              <a:t>JOIN</a:t>
            </a:r>
            <a:r>
              <a:rPr dirty="0" sz="21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Lucida Sans Unicode"/>
                <a:cs typeface="Lucida Sans Unicode"/>
              </a:rPr>
              <a:t>Appointments</a:t>
            </a:r>
            <a:r>
              <a:rPr dirty="0" sz="21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25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21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Lucida Sans Unicode"/>
                <a:cs typeface="Lucida Sans Unicode"/>
              </a:rPr>
              <a:t>d.DoctorID</a:t>
            </a:r>
            <a:r>
              <a:rPr dirty="0" sz="21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5">
                <a:solidFill>
                  <a:srgbClr val="FFFFFF"/>
                </a:solidFill>
                <a:latin typeface="Lucida Sans Unicode"/>
                <a:cs typeface="Lucida Sans Unicode"/>
              </a:rPr>
              <a:t>=</a:t>
            </a:r>
            <a:r>
              <a:rPr dirty="0" sz="2100" spc="-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Lucida Sans Unicode"/>
                <a:cs typeface="Lucida Sans Unicode"/>
              </a:rPr>
              <a:t>a.DoctorID;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143500"/>
            <a:ext cx="18283555" cy="5143500"/>
          </a:xfrm>
          <a:custGeom>
            <a:avLst/>
            <a:gdLst/>
            <a:ahLst/>
            <a:cxnLst/>
            <a:rect l="l" t="t" r="r" b="b"/>
            <a:pathLst>
              <a:path w="18283555" h="5143500">
                <a:moveTo>
                  <a:pt x="18283533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18283533" y="0"/>
                </a:lnTo>
                <a:lnTo>
                  <a:pt x="18283533" y="5143499"/>
                </a:lnTo>
                <a:close/>
              </a:path>
            </a:pathLst>
          </a:custGeom>
          <a:solidFill>
            <a:srgbClr val="FFFFFF">
              <a:alpha val="90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006949" y="5739701"/>
            <a:ext cx="6329680" cy="2533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2650" spc="105" b="1">
                <a:latin typeface="Trebuchet MS"/>
                <a:cs typeface="Trebuchet MS"/>
              </a:rPr>
              <a:t>SUBMITTED</a:t>
            </a:r>
            <a:r>
              <a:rPr dirty="0" sz="2650" spc="-125" b="1">
                <a:latin typeface="Trebuchet MS"/>
                <a:cs typeface="Trebuchet MS"/>
              </a:rPr>
              <a:t> </a:t>
            </a:r>
            <a:r>
              <a:rPr dirty="0" sz="2650" spc="25" b="1">
                <a:latin typeface="Trebuchet MS"/>
                <a:cs typeface="Trebuchet MS"/>
              </a:rPr>
              <a:t>BY:</a:t>
            </a:r>
            <a:endParaRPr sz="2650">
              <a:latin typeface="Trebuchet MS"/>
              <a:cs typeface="Trebuchet MS"/>
            </a:endParaRPr>
          </a:p>
          <a:p>
            <a:pPr algn="ctr" marL="12700" marR="5080">
              <a:lnSpc>
                <a:spcPct val="115599"/>
              </a:lnSpc>
              <a:spcBef>
                <a:spcPts val="1875"/>
              </a:spcBef>
            </a:pPr>
            <a:r>
              <a:rPr dirty="0" sz="2650" spc="110">
                <a:latin typeface="Lucida Sans Unicode"/>
                <a:cs typeface="Lucida Sans Unicode"/>
              </a:rPr>
              <a:t>Bandhavi</a:t>
            </a:r>
            <a:r>
              <a:rPr dirty="0" sz="2650" spc="-100">
                <a:latin typeface="Lucida Sans Unicode"/>
                <a:cs typeface="Lucida Sans Unicode"/>
              </a:rPr>
              <a:t> </a:t>
            </a:r>
            <a:r>
              <a:rPr dirty="0" sz="2650" spc="-85">
                <a:latin typeface="Lucida Sans Unicode"/>
                <a:cs typeface="Lucida Sans Unicode"/>
              </a:rPr>
              <a:t>Kanyadhara-AP22110010079 </a:t>
            </a:r>
            <a:r>
              <a:rPr dirty="0" sz="2650" spc="-825">
                <a:latin typeface="Lucida Sans Unicode"/>
                <a:cs typeface="Lucida Sans Unicode"/>
              </a:rPr>
              <a:t> </a:t>
            </a:r>
            <a:r>
              <a:rPr dirty="0" sz="2650" spc="145">
                <a:latin typeface="Lucida Sans Unicode"/>
                <a:cs typeface="Lucida Sans Unicode"/>
              </a:rPr>
              <a:t>Hema </a:t>
            </a:r>
            <a:r>
              <a:rPr dirty="0" sz="2650" spc="-100">
                <a:latin typeface="Lucida Sans Unicode"/>
                <a:cs typeface="Lucida Sans Unicode"/>
              </a:rPr>
              <a:t>Kakarlapudi-AP22110010080 </a:t>
            </a:r>
            <a:r>
              <a:rPr dirty="0" sz="2650" spc="-95">
                <a:latin typeface="Lucida Sans Unicode"/>
                <a:cs typeface="Lucida Sans Unicode"/>
              </a:rPr>
              <a:t> </a:t>
            </a:r>
            <a:r>
              <a:rPr dirty="0" sz="2650" spc="70">
                <a:latin typeface="Lucida Sans Unicode"/>
                <a:cs typeface="Lucida Sans Unicode"/>
              </a:rPr>
              <a:t>Swathi </a:t>
            </a:r>
            <a:r>
              <a:rPr dirty="0" sz="2650" spc="-100">
                <a:latin typeface="Lucida Sans Unicode"/>
                <a:cs typeface="Lucida Sans Unicode"/>
              </a:rPr>
              <a:t>Chowdary-AP22110010084 </a:t>
            </a:r>
            <a:r>
              <a:rPr dirty="0" sz="2650" spc="-95">
                <a:latin typeface="Lucida Sans Unicode"/>
                <a:cs typeface="Lucida Sans Unicode"/>
              </a:rPr>
              <a:t> </a:t>
            </a:r>
            <a:r>
              <a:rPr dirty="0" sz="2650" spc="70">
                <a:latin typeface="Lucida Sans Unicode"/>
                <a:cs typeface="Lucida Sans Unicode"/>
              </a:rPr>
              <a:t>Vaishnavi</a:t>
            </a:r>
            <a:r>
              <a:rPr dirty="0" sz="2650" spc="-140">
                <a:latin typeface="Lucida Sans Unicode"/>
                <a:cs typeface="Lucida Sans Unicode"/>
              </a:rPr>
              <a:t> </a:t>
            </a:r>
            <a:r>
              <a:rPr dirty="0" sz="2650" spc="-165">
                <a:latin typeface="Lucida Sans Unicode"/>
                <a:cs typeface="Lucida Sans Unicode"/>
              </a:rPr>
              <a:t>Kolasani-AP22110010126</a:t>
            </a:r>
            <a:endParaRPr sz="26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4371" y="9239281"/>
            <a:ext cx="9487535" cy="815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5" b="1">
                <a:latin typeface="Tahoma"/>
                <a:cs typeface="Tahoma"/>
              </a:rPr>
              <a:t>Github</a:t>
            </a:r>
            <a:r>
              <a:rPr dirty="0" sz="2500" spc="-135" b="1">
                <a:latin typeface="Tahoma"/>
                <a:cs typeface="Tahoma"/>
              </a:rPr>
              <a:t> </a:t>
            </a:r>
            <a:r>
              <a:rPr dirty="0" sz="2500" spc="-85" b="1">
                <a:latin typeface="Tahoma"/>
                <a:cs typeface="Tahoma"/>
              </a:rPr>
              <a:t>link:</a:t>
            </a:r>
            <a:r>
              <a:rPr dirty="0" sz="2500" spc="-130" b="1">
                <a:latin typeface="Tahoma"/>
                <a:cs typeface="Tahoma"/>
              </a:rPr>
              <a:t> </a:t>
            </a:r>
            <a:r>
              <a:rPr dirty="0" sz="2500" spc="-65" b="1">
                <a:latin typeface="Tahoma"/>
                <a:cs typeface="Tahoma"/>
              </a:rPr>
              <a:t>https://github.com/Vaishnavik05/Hospital-dbms</a:t>
            </a:r>
            <a:endParaRPr sz="2500">
              <a:latin typeface="Tahoma"/>
              <a:cs typeface="Tahoma"/>
            </a:endParaRPr>
          </a:p>
          <a:p>
            <a:pPr algn="ctr" marR="760095">
              <a:lnSpc>
                <a:spcPct val="100000"/>
              </a:lnSpc>
              <a:spcBef>
                <a:spcPts val="1420"/>
              </a:spcBef>
            </a:pPr>
            <a:r>
              <a:rPr dirty="0" sz="1500" spc="-15">
                <a:latin typeface="Verdana"/>
                <a:cs typeface="Verdana"/>
              </a:rPr>
              <a:t>Done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100">
                <a:latin typeface="Verdana"/>
                <a:cs typeface="Verdana"/>
              </a:rPr>
              <a:t>by: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125">
                <a:latin typeface="Verdana"/>
                <a:cs typeface="Verdana"/>
              </a:rPr>
              <a:t>K.</a:t>
            </a:r>
            <a:r>
              <a:rPr dirty="0" sz="1500" spc="-160">
                <a:latin typeface="Verdana"/>
                <a:cs typeface="Verdana"/>
              </a:rPr>
              <a:t> </a:t>
            </a:r>
            <a:r>
              <a:rPr dirty="0" sz="1500" spc="-25">
                <a:latin typeface="Verdana"/>
                <a:cs typeface="Verdana"/>
              </a:rPr>
              <a:t>Bandhavi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1203" y="6472459"/>
            <a:ext cx="593471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71545" algn="l"/>
              </a:tabLst>
            </a:pPr>
            <a:r>
              <a:rPr dirty="0" sz="9000" spc="-1155">
                <a:solidFill>
                  <a:srgbClr val="583C8F"/>
                </a:solidFill>
                <a:latin typeface="Arial MT"/>
                <a:cs typeface="Arial MT"/>
              </a:rPr>
              <a:t>THANK</a:t>
            </a:r>
            <a:r>
              <a:rPr dirty="0" sz="9000" spc="-1155">
                <a:solidFill>
                  <a:srgbClr val="583C8F"/>
                </a:solidFill>
                <a:latin typeface="Arial MT"/>
                <a:cs typeface="Arial MT"/>
              </a:rPr>
              <a:t>	</a:t>
            </a:r>
            <a:r>
              <a:rPr dirty="0" sz="9000" spc="-1045">
                <a:solidFill>
                  <a:srgbClr val="583C8F"/>
                </a:solidFill>
                <a:latin typeface="Arial MT"/>
                <a:cs typeface="Arial MT"/>
              </a:rPr>
              <a:t>YOU!!</a:t>
            </a:r>
            <a:endParaRPr sz="9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6834" y="639906"/>
            <a:ext cx="6599555" cy="6496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100" spc="240">
                <a:solidFill>
                  <a:srgbClr val="583C8F"/>
                </a:solidFill>
              </a:rPr>
              <a:t>PROJECT</a:t>
            </a:r>
            <a:r>
              <a:rPr dirty="0" sz="4100" spc="-160">
                <a:solidFill>
                  <a:srgbClr val="583C8F"/>
                </a:solidFill>
              </a:rPr>
              <a:t> </a:t>
            </a:r>
            <a:r>
              <a:rPr dirty="0" sz="4100" spc="515">
                <a:solidFill>
                  <a:srgbClr val="583C8F"/>
                </a:solidFill>
              </a:rPr>
              <a:t>BACKGROUND</a:t>
            </a:r>
            <a:endParaRPr sz="4100"/>
          </a:p>
        </p:txBody>
      </p:sp>
      <p:sp>
        <p:nvSpPr>
          <p:cNvPr id="4" name="object 4"/>
          <p:cNvSpPr txBox="1"/>
          <p:nvPr/>
        </p:nvSpPr>
        <p:spPr>
          <a:xfrm>
            <a:off x="1016000" y="1627094"/>
            <a:ext cx="7658100" cy="8321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15290">
              <a:lnSpc>
                <a:spcPct val="116300"/>
              </a:lnSpc>
              <a:spcBef>
                <a:spcPts val="90"/>
              </a:spcBef>
            </a:pPr>
            <a:r>
              <a:rPr dirty="0" sz="2150" spc="105">
                <a:latin typeface="Trebuchet MS"/>
                <a:cs typeface="Trebuchet MS"/>
              </a:rPr>
              <a:t>The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20">
                <a:latin typeface="Trebuchet MS"/>
                <a:cs typeface="Trebuchet MS"/>
              </a:rPr>
              <a:t>Hospital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54">
                <a:latin typeface="Trebuchet MS"/>
                <a:cs typeface="Trebuchet MS"/>
              </a:rPr>
              <a:t>Management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04">
                <a:latin typeface="Trebuchet MS"/>
                <a:cs typeface="Trebuchet MS"/>
              </a:rPr>
              <a:t>System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15">
                <a:latin typeface="Trebuchet MS"/>
                <a:cs typeface="Trebuchet MS"/>
              </a:rPr>
              <a:t>(HMS)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05">
                <a:latin typeface="Trebuchet MS"/>
                <a:cs typeface="Trebuchet MS"/>
              </a:rPr>
              <a:t>signifies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340">
                <a:latin typeface="Trebuchet MS"/>
                <a:cs typeface="Trebuchet MS"/>
              </a:rPr>
              <a:t>a </a:t>
            </a:r>
            <a:r>
              <a:rPr dirty="0" sz="2150" spc="345">
                <a:latin typeface="Trebuchet MS"/>
                <a:cs typeface="Trebuchet MS"/>
              </a:rPr>
              <a:t> </a:t>
            </a:r>
            <a:r>
              <a:rPr dirty="0" sz="2150" spc="105">
                <a:latin typeface="Trebuchet MS"/>
                <a:cs typeface="Trebuchet MS"/>
              </a:rPr>
              <a:t>pivotal </a:t>
            </a:r>
            <a:r>
              <a:rPr dirty="0" sz="2150" spc="229">
                <a:latin typeface="Trebuchet MS"/>
                <a:cs typeface="Trebuchet MS"/>
              </a:rPr>
              <a:t>advancement </a:t>
            </a:r>
            <a:r>
              <a:rPr dirty="0" sz="2150" spc="65">
                <a:latin typeface="Trebuchet MS"/>
                <a:cs typeface="Trebuchet MS"/>
              </a:rPr>
              <a:t>in </a:t>
            </a:r>
            <a:r>
              <a:rPr dirty="0" sz="2150" spc="150">
                <a:latin typeface="Trebuchet MS"/>
                <a:cs typeface="Trebuchet MS"/>
              </a:rPr>
              <a:t>healthcare </a:t>
            </a:r>
            <a:r>
              <a:rPr dirty="0" sz="2150" spc="120">
                <a:latin typeface="Trebuchet MS"/>
                <a:cs typeface="Trebuchet MS"/>
              </a:rPr>
              <a:t>technology, </a:t>
            </a:r>
            <a:r>
              <a:rPr dirty="0" sz="2150" spc="125">
                <a:latin typeface="Trebuchet MS"/>
                <a:cs typeface="Trebuchet MS"/>
              </a:rPr>
              <a:t> </a:t>
            </a:r>
            <a:r>
              <a:rPr dirty="0" sz="2150" spc="204">
                <a:latin typeface="Trebuchet MS"/>
                <a:cs typeface="Trebuchet MS"/>
              </a:rPr>
              <a:t>addressing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the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urgent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10">
                <a:latin typeface="Trebuchet MS"/>
                <a:cs typeface="Trebuchet MS"/>
              </a:rPr>
              <a:t>need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40">
                <a:latin typeface="Trebuchet MS"/>
                <a:cs typeface="Trebuchet MS"/>
              </a:rPr>
              <a:t>for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45">
                <a:latin typeface="Trebuchet MS"/>
                <a:cs typeface="Trebuchet MS"/>
              </a:rPr>
              <a:t>streamlined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135">
                <a:latin typeface="Trebuchet MS"/>
                <a:cs typeface="Trebuchet MS"/>
              </a:rPr>
              <a:t>hospital </a:t>
            </a:r>
            <a:r>
              <a:rPr dirty="0" sz="2150" spc="-630">
                <a:latin typeface="Trebuchet MS"/>
                <a:cs typeface="Trebuchet MS"/>
              </a:rPr>
              <a:t> </a:t>
            </a:r>
            <a:r>
              <a:rPr dirty="0" sz="2150" spc="135">
                <a:latin typeface="Trebuchet MS"/>
                <a:cs typeface="Trebuchet MS"/>
              </a:rPr>
              <a:t>administration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275">
                <a:latin typeface="Trebuchet MS"/>
                <a:cs typeface="Trebuchet MS"/>
              </a:rPr>
              <a:t>and</a:t>
            </a:r>
            <a:r>
              <a:rPr dirty="0" sz="2150" spc="-60">
                <a:latin typeface="Trebuchet MS"/>
                <a:cs typeface="Trebuchet MS"/>
              </a:rPr>
              <a:t> </a:t>
            </a:r>
            <a:r>
              <a:rPr dirty="0" sz="2150" spc="125">
                <a:latin typeface="Trebuchet MS"/>
                <a:cs typeface="Trebuchet MS"/>
              </a:rPr>
              <a:t>optimized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patient</a:t>
            </a:r>
            <a:r>
              <a:rPr dirty="0" sz="2150" spc="-60">
                <a:latin typeface="Trebuchet MS"/>
                <a:cs typeface="Trebuchet MS"/>
              </a:rPr>
              <a:t> </a:t>
            </a:r>
            <a:r>
              <a:rPr dirty="0" sz="2150" spc="185">
                <a:latin typeface="Trebuchet MS"/>
                <a:cs typeface="Trebuchet MS"/>
              </a:rPr>
              <a:t>care</a:t>
            </a:r>
            <a:r>
              <a:rPr dirty="0" sz="2150" spc="-60">
                <a:latin typeface="Trebuchet MS"/>
                <a:cs typeface="Trebuchet MS"/>
              </a:rPr>
              <a:t> </a:t>
            </a:r>
            <a:r>
              <a:rPr dirty="0" sz="2150" spc="40">
                <a:latin typeface="Trebuchet MS"/>
                <a:cs typeface="Trebuchet MS"/>
              </a:rPr>
              <a:t>delivery.</a:t>
            </a:r>
            <a:endParaRPr sz="2150">
              <a:latin typeface="Trebuchet MS"/>
              <a:cs typeface="Trebuchet MS"/>
            </a:endParaRPr>
          </a:p>
          <a:p>
            <a:pPr marL="12700" marR="5080" indent="73660">
              <a:lnSpc>
                <a:spcPct val="116300"/>
              </a:lnSpc>
              <a:spcBef>
                <a:spcPts val="2625"/>
              </a:spcBef>
            </a:pPr>
            <a:r>
              <a:rPr dirty="0" sz="2150" spc="75">
                <a:latin typeface="Trebuchet MS"/>
                <a:cs typeface="Trebuchet MS"/>
              </a:rPr>
              <a:t>In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95">
                <a:latin typeface="Trebuchet MS"/>
                <a:cs typeface="Trebuchet MS"/>
              </a:rPr>
              <a:t>response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85">
                <a:latin typeface="Trebuchet MS"/>
                <a:cs typeface="Trebuchet MS"/>
              </a:rPr>
              <a:t>to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the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85">
                <a:latin typeface="Trebuchet MS"/>
                <a:cs typeface="Trebuchet MS"/>
              </a:rPr>
              <a:t>growing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20">
                <a:latin typeface="Trebuchet MS"/>
                <a:cs typeface="Trebuchet MS"/>
              </a:rPr>
              <a:t>complexities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75">
                <a:latin typeface="Trebuchet MS"/>
                <a:cs typeface="Trebuchet MS"/>
              </a:rPr>
              <a:t>of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healthcare </a:t>
            </a:r>
            <a:r>
              <a:rPr dirty="0" sz="2150" spc="155">
                <a:latin typeface="Trebuchet MS"/>
                <a:cs typeface="Trebuchet MS"/>
              </a:rPr>
              <a:t> </a:t>
            </a:r>
            <a:r>
              <a:rPr dirty="0" sz="2150" spc="210">
                <a:latin typeface="Trebuchet MS"/>
                <a:cs typeface="Trebuchet MS"/>
              </a:rPr>
              <a:t>management, </a:t>
            </a:r>
            <a:r>
              <a:rPr dirty="0" sz="2150" spc="225">
                <a:latin typeface="Trebuchet MS"/>
                <a:cs typeface="Trebuchet MS"/>
              </a:rPr>
              <a:t>HMS emerges </a:t>
            </a:r>
            <a:r>
              <a:rPr dirty="0" sz="2150" spc="300">
                <a:latin typeface="Trebuchet MS"/>
                <a:cs typeface="Trebuchet MS"/>
              </a:rPr>
              <a:t>as </a:t>
            </a:r>
            <a:r>
              <a:rPr dirty="0" sz="2150" spc="340">
                <a:latin typeface="Trebuchet MS"/>
                <a:cs typeface="Trebuchet MS"/>
              </a:rPr>
              <a:t>a </a:t>
            </a:r>
            <a:r>
              <a:rPr dirty="0" sz="2150" spc="190">
                <a:latin typeface="Trebuchet MS"/>
                <a:cs typeface="Trebuchet MS"/>
              </a:rPr>
              <a:t>comprehensive </a:t>
            </a:r>
            <a:r>
              <a:rPr dirty="0" sz="2150" spc="195">
                <a:latin typeface="Trebuchet MS"/>
                <a:cs typeface="Trebuchet MS"/>
              </a:rPr>
              <a:t> </a:t>
            </a:r>
            <a:r>
              <a:rPr dirty="0" sz="2150" spc="125">
                <a:latin typeface="Trebuchet MS"/>
                <a:cs typeface="Trebuchet MS"/>
              </a:rPr>
              <a:t>software </a:t>
            </a:r>
            <a:r>
              <a:rPr dirty="0" sz="2150" spc="114">
                <a:latin typeface="Trebuchet MS"/>
                <a:cs typeface="Trebuchet MS"/>
              </a:rPr>
              <a:t>solution </a:t>
            </a:r>
            <a:r>
              <a:rPr dirty="0" sz="2150" spc="185">
                <a:latin typeface="Trebuchet MS"/>
                <a:cs typeface="Trebuchet MS"/>
              </a:rPr>
              <a:t>poised </a:t>
            </a:r>
            <a:r>
              <a:rPr dirty="0" sz="2150" spc="85">
                <a:latin typeface="Trebuchet MS"/>
                <a:cs typeface="Trebuchet MS"/>
              </a:rPr>
              <a:t>to </a:t>
            </a:r>
            <a:r>
              <a:rPr dirty="0" sz="2150" spc="75">
                <a:latin typeface="Trebuchet MS"/>
                <a:cs typeface="Trebuchet MS"/>
              </a:rPr>
              <a:t>revolutionize </a:t>
            </a:r>
            <a:r>
              <a:rPr dirty="0" sz="2150" spc="150">
                <a:latin typeface="Trebuchet MS"/>
                <a:cs typeface="Trebuchet MS"/>
              </a:rPr>
              <a:t>healthcare </a:t>
            </a:r>
            <a:r>
              <a:rPr dirty="0" sz="2150" spc="155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operations. </a:t>
            </a:r>
            <a:r>
              <a:rPr dirty="0" sz="2150" spc="90">
                <a:latin typeface="Trebuchet MS"/>
                <a:cs typeface="Trebuchet MS"/>
              </a:rPr>
              <a:t>With </a:t>
            </a:r>
            <a:r>
              <a:rPr dirty="0" sz="2150" spc="160">
                <a:latin typeface="Trebuchet MS"/>
                <a:cs typeface="Trebuchet MS"/>
              </a:rPr>
              <a:t>core </a:t>
            </a:r>
            <a:r>
              <a:rPr dirty="0" sz="2150" spc="90">
                <a:latin typeface="Trebuchet MS"/>
                <a:cs typeface="Trebuchet MS"/>
              </a:rPr>
              <a:t>functionalities </a:t>
            </a:r>
            <a:r>
              <a:rPr dirty="0" sz="2150" spc="250">
                <a:latin typeface="Trebuchet MS"/>
                <a:cs typeface="Trebuchet MS"/>
              </a:rPr>
              <a:t>encompassing </a:t>
            </a:r>
            <a:r>
              <a:rPr dirty="0" sz="2150" spc="254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patient </a:t>
            </a:r>
            <a:r>
              <a:rPr dirty="0" sz="2150" spc="275">
                <a:latin typeface="Trebuchet MS"/>
                <a:cs typeface="Trebuchet MS"/>
              </a:rPr>
              <a:t>and </a:t>
            </a:r>
            <a:r>
              <a:rPr dirty="0" sz="2150" spc="150">
                <a:latin typeface="Trebuchet MS"/>
                <a:cs typeface="Trebuchet MS"/>
              </a:rPr>
              <a:t>doctor </a:t>
            </a:r>
            <a:r>
              <a:rPr dirty="0" sz="2150" spc="210">
                <a:latin typeface="Trebuchet MS"/>
                <a:cs typeface="Trebuchet MS"/>
              </a:rPr>
              <a:t>management, </a:t>
            </a:r>
            <a:r>
              <a:rPr dirty="0" sz="2150" spc="175">
                <a:latin typeface="Trebuchet MS"/>
                <a:cs typeface="Trebuchet MS"/>
              </a:rPr>
              <a:t>appointment </a:t>
            </a:r>
            <a:r>
              <a:rPr dirty="0" sz="2150" spc="180">
                <a:latin typeface="Trebuchet MS"/>
                <a:cs typeface="Trebuchet MS"/>
              </a:rPr>
              <a:t> </a:t>
            </a:r>
            <a:r>
              <a:rPr dirty="0" sz="2150" spc="130">
                <a:latin typeface="Trebuchet MS"/>
                <a:cs typeface="Trebuchet MS"/>
              </a:rPr>
              <a:t>scheduling,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185">
                <a:latin typeface="Trebuchet MS"/>
                <a:cs typeface="Trebuchet MS"/>
              </a:rPr>
              <a:t>medical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160">
                <a:latin typeface="Trebuchet MS"/>
                <a:cs typeface="Trebuchet MS"/>
              </a:rPr>
              <a:t>records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120">
                <a:latin typeface="Trebuchet MS"/>
                <a:cs typeface="Trebuchet MS"/>
              </a:rPr>
              <a:t>handling,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275">
                <a:latin typeface="Trebuchet MS"/>
                <a:cs typeface="Trebuchet MS"/>
              </a:rPr>
              <a:t>and</a:t>
            </a:r>
            <a:r>
              <a:rPr dirty="0" sz="2150" spc="-60">
                <a:latin typeface="Trebuchet MS"/>
                <a:cs typeface="Trebuchet MS"/>
              </a:rPr>
              <a:t> </a:t>
            </a:r>
            <a:r>
              <a:rPr dirty="0" sz="2150" spc="114">
                <a:latin typeface="Trebuchet MS"/>
                <a:cs typeface="Trebuchet MS"/>
              </a:rPr>
              <a:t>prescription </a:t>
            </a:r>
            <a:r>
              <a:rPr dirty="0" sz="2150" spc="-635">
                <a:latin typeface="Trebuchet MS"/>
                <a:cs typeface="Trebuchet MS"/>
              </a:rPr>
              <a:t> </a:t>
            </a:r>
            <a:r>
              <a:rPr dirty="0" sz="2150" spc="210">
                <a:latin typeface="Trebuchet MS"/>
                <a:cs typeface="Trebuchet MS"/>
              </a:rPr>
              <a:t>management, </a:t>
            </a:r>
            <a:r>
              <a:rPr dirty="0" sz="2150" spc="110">
                <a:latin typeface="Trebuchet MS"/>
                <a:cs typeface="Trebuchet MS"/>
              </a:rPr>
              <a:t>the </a:t>
            </a:r>
            <a:r>
              <a:rPr dirty="0" sz="2150" spc="225">
                <a:latin typeface="Trebuchet MS"/>
                <a:cs typeface="Trebuchet MS"/>
              </a:rPr>
              <a:t>HMS </a:t>
            </a:r>
            <a:r>
              <a:rPr dirty="0" sz="2150" spc="80">
                <a:latin typeface="Trebuchet MS"/>
                <a:cs typeface="Trebuchet MS"/>
              </a:rPr>
              <a:t>offers </a:t>
            </a:r>
            <a:r>
              <a:rPr dirty="0" sz="2150" spc="340">
                <a:latin typeface="Trebuchet MS"/>
                <a:cs typeface="Trebuchet MS"/>
              </a:rPr>
              <a:t>a </a:t>
            </a:r>
            <a:r>
              <a:rPr dirty="0" sz="2150" spc="80">
                <a:latin typeface="Trebuchet MS"/>
                <a:cs typeface="Trebuchet MS"/>
              </a:rPr>
              <a:t>holistic </a:t>
            </a:r>
            <a:r>
              <a:rPr dirty="0" sz="2150" spc="235">
                <a:latin typeface="Trebuchet MS"/>
                <a:cs typeface="Trebuchet MS"/>
              </a:rPr>
              <a:t>approach </a:t>
            </a:r>
            <a:r>
              <a:rPr dirty="0" sz="2150" spc="85">
                <a:latin typeface="Trebuchet MS"/>
                <a:cs typeface="Trebuchet MS"/>
              </a:rPr>
              <a:t>to </a:t>
            </a:r>
            <a:r>
              <a:rPr dirty="0" sz="2150" spc="90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healthcare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105">
                <a:latin typeface="Trebuchet MS"/>
                <a:cs typeface="Trebuchet MS"/>
              </a:rPr>
              <a:t>administration.</a:t>
            </a:r>
            <a:endParaRPr sz="2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rebuchet MS"/>
              <a:cs typeface="Trebuchet MS"/>
            </a:endParaRPr>
          </a:p>
          <a:p>
            <a:pPr marL="12700" marR="5715" indent="73660">
              <a:lnSpc>
                <a:spcPct val="116300"/>
              </a:lnSpc>
            </a:pPr>
            <a:r>
              <a:rPr dirty="0" sz="2150" spc="140">
                <a:latin typeface="Trebuchet MS"/>
                <a:cs typeface="Trebuchet MS"/>
              </a:rPr>
              <a:t>By </a:t>
            </a:r>
            <a:r>
              <a:rPr dirty="0" sz="2150" spc="150">
                <a:latin typeface="Trebuchet MS"/>
                <a:cs typeface="Trebuchet MS"/>
              </a:rPr>
              <a:t>providing </a:t>
            </a:r>
            <a:r>
              <a:rPr dirty="0" sz="2150" spc="340">
                <a:latin typeface="Trebuchet MS"/>
                <a:cs typeface="Trebuchet MS"/>
              </a:rPr>
              <a:t>a </a:t>
            </a:r>
            <a:r>
              <a:rPr dirty="0" sz="2150" spc="100">
                <a:latin typeface="Trebuchet MS"/>
                <a:cs typeface="Trebuchet MS"/>
              </a:rPr>
              <a:t>centralized </a:t>
            </a:r>
            <a:r>
              <a:rPr dirty="0" sz="2150" spc="125">
                <a:latin typeface="Trebuchet MS"/>
                <a:cs typeface="Trebuchet MS"/>
              </a:rPr>
              <a:t>platform </a:t>
            </a:r>
            <a:r>
              <a:rPr dirty="0" sz="2150" spc="40">
                <a:latin typeface="Trebuchet MS"/>
                <a:cs typeface="Trebuchet MS"/>
              </a:rPr>
              <a:t>for </a:t>
            </a:r>
            <a:r>
              <a:rPr dirty="0" sz="2150" spc="220">
                <a:latin typeface="Trebuchet MS"/>
                <a:cs typeface="Trebuchet MS"/>
              </a:rPr>
              <a:t>data </a:t>
            </a:r>
            <a:r>
              <a:rPr dirty="0" sz="2150" spc="225">
                <a:latin typeface="Trebuchet MS"/>
                <a:cs typeface="Trebuchet MS"/>
              </a:rPr>
              <a:t> </a:t>
            </a:r>
            <a:r>
              <a:rPr dirty="0" sz="2150" spc="270">
                <a:latin typeface="Trebuchet MS"/>
                <a:cs typeface="Trebuchet MS"/>
              </a:rPr>
              <a:t>management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275">
                <a:latin typeface="Trebuchet MS"/>
                <a:cs typeface="Trebuchet MS"/>
              </a:rPr>
              <a:t>and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60">
                <a:latin typeface="Trebuchet MS"/>
                <a:cs typeface="Trebuchet MS"/>
              </a:rPr>
              <a:t>communication,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the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225">
                <a:latin typeface="Trebuchet MS"/>
                <a:cs typeface="Trebuchet MS"/>
              </a:rPr>
              <a:t>HMS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15">
                <a:latin typeface="Trebuchet MS"/>
                <a:cs typeface="Trebuchet MS"/>
              </a:rPr>
              <a:t>empowers </a:t>
            </a:r>
            <a:r>
              <a:rPr dirty="0" sz="2150" spc="-635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healthcare professionals </a:t>
            </a:r>
            <a:r>
              <a:rPr dirty="0" sz="2150" spc="85">
                <a:latin typeface="Trebuchet MS"/>
                <a:cs typeface="Trebuchet MS"/>
              </a:rPr>
              <a:t>to </a:t>
            </a:r>
            <a:r>
              <a:rPr dirty="0" sz="2150" spc="135">
                <a:latin typeface="Trebuchet MS"/>
                <a:cs typeface="Trebuchet MS"/>
              </a:rPr>
              <a:t>streamline </a:t>
            </a:r>
            <a:r>
              <a:rPr dirty="0" sz="2150" spc="155">
                <a:latin typeface="Trebuchet MS"/>
                <a:cs typeface="Trebuchet MS"/>
              </a:rPr>
              <a:t>operations </a:t>
            </a:r>
            <a:r>
              <a:rPr dirty="0" sz="2150" spc="275">
                <a:latin typeface="Trebuchet MS"/>
                <a:cs typeface="Trebuchet MS"/>
              </a:rPr>
              <a:t>and </a:t>
            </a:r>
            <a:r>
              <a:rPr dirty="0" sz="2150" spc="-635">
                <a:latin typeface="Trebuchet MS"/>
                <a:cs typeface="Trebuchet MS"/>
              </a:rPr>
              <a:t> </a:t>
            </a:r>
            <a:r>
              <a:rPr dirty="0" sz="2150" spc="170">
                <a:latin typeface="Trebuchet MS"/>
                <a:cs typeface="Trebuchet MS"/>
              </a:rPr>
              <a:t>improve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85">
                <a:latin typeface="Trebuchet MS"/>
                <a:cs typeface="Trebuchet MS"/>
              </a:rPr>
              <a:t>clinical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55">
                <a:latin typeface="Trebuchet MS"/>
                <a:cs typeface="Trebuchet MS"/>
              </a:rPr>
              <a:t>workflows.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75">
                <a:latin typeface="Trebuchet MS"/>
                <a:cs typeface="Trebuchet MS"/>
              </a:rPr>
              <a:t>In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75">
                <a:latin typeface="Trebuchet MS"/>
                <a:cs typeface="Trebuchet MS"/>
              </a:rPr>
              <a:t>an</a:t>
            </a:r>
            <a:r>
              <a:rPr dirty="0" sz="2150" spc="-65">
                <a:latin typeface="Trebuchet MS"/>
                <a:cs typeface="Trebuchet MS"/>
              </a:rPr>
              <a:t> </a:t>
            </a:r>
            <a:r>
              <a:rPr dirty="0" sz="2150" spc="160">
                <a:latin typeface="Trebuchet MS"/>
                <a:cs typeface="Trebuchet MS"/>
              </a:rPr>
              <a:t>era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35">
                <a:latin typeface="Trebuchet MS"/>
                <a:cs typeface="Trebuchet MS"/>
              </a:rPr>
              <a:t>defined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15">
                <a:latin typeface="Trebuchet MS"/>
                <a:cs typeface="Trebuchet MS"/>
              </a:rPr>
              <a:t>by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95">
                <a:latin typeface="Trebuchet MS"/>
                <a:cs typeface="Trebuchet MS"/>
              </a:rPr>
              <a:t>digital </a:t>
            </a:r>
            <a:r>
              <a:rPr dirty="0" sz="2150" spc="100">
                <a:latin typeface="Trebuchet MS"/>
                <a:cs typeface="Trebuchet MS"/>
              </a:rPr>
              <a:t> </a:t>
            </a:r>
            <a:r>
              <a:rPr dirty="0" sz="2150" spc="140">
                <a:latin typeface="Trebuchet MS"/>
                <a:cs typeface="Trebuchet MS"/>
              </a:rPr>
              <a:t>innovation </a:t>
            </a:r>
            <a:r>
              <a:rPr dirty="0" sz="2150" spc="275">
                <a:latin typeface="Trebuchet MS"/>
                <a:cs typeface="Trebuchet MS"/>
              </a:rPr>
              <a:t>and </a:t>
            </a:r>
            <a:r>
              <a:rPr dirty="0" sz="2150" spc="145">
                <a:latin typeface="Trebuchet MS"/>
                <a:cs typeface="Trebuchet MS"/>
              </a:rPr>
              <a:t>evolving </a:t>
            </a:r>
            <a:r>
              <a:rPr dirty="0" sz="2150" spc="150">
                <a:latin typeface="Trebuchet MS"/>
                <a:cs typeface="Trebuchet MS"/>
              </a:rPr>
              <a:t>healthcare </a:t>
            </a:r>
            <a:r>
              <a:rPr dirty="0" sz="2150" spc="200">
                <a:latin typeface="Trebuchet MS"/>
                <a:cs typeface="Trebuchet MS"/>
              </a:rPr>
              <a:t>demands, </a:t>
            </a:r>
            <a:r>
              <a:rPr dirty="0" sz="2150" spc="225">
                <a:latin typeface="Trebuchet MS"/>
                <a:cs typeface="Trebuchet MS"/>
              </a:rPr>
              <a:t>HMS </a:t>
            </a:r>
            <a:r>
              <a:rPr dirty="0" sz="2150" spc="229">
                <a:latin typeface="Trebuchet MS"/>
                <a:cs typeface="Trebuchet MS"/>
              </a:rPr>
              <a:t> </a:t>
            </a:r>
            <a:r>
              <a:rPr dirty="0" sz="2150" spc="190">
                <a:latin typeface="Trebuchet MS"/>
                <a:cs typeface="Trebuchet MS"/>
              </a:rPr>
              <a:t>progress </a:t>
            </a:r>
            <a:r>
              <a:rPr dirty="0" sz="2150" spc="55">
                <a:latin typeface="Trebuchet MS"/>
                <a:cs typeface="Trebuchet MS"/>
              </a:rPr>
              <a:t>further </a:t>
            </a:r>
            <a:r>
              <a:rPr dirty="0" sz="2150" spc="180">
                <a:latin typeface="Trebuchet MS"/>
                <a:cs typeface="Trebuchet MS"/>
              </a:rPr>
              <a:t>promising </a:t>
            </a:r>
            <a:r>
              <a:rPr dirty="0" sz="2150" spc="85">
                <a:latin typeface="Trebuchet MS"/>
                <a:cs typeface="Trebuchet MS"/>
              </a:rPr>
              <a:t>to </a:t>
            </a:r>
            <a:r>
              <a:rPr dirty="0" sz="2150" spc="225">
                <a:latin typeface="Trebuchet MS"/>
                <a:cs typeface="Trebuchet MS"/>
              </a:rPr>
              <a:t>enhance </a:t>
            </a:r>
            <a:r>
              <a:rPr dirty="0" sz="2150" spc="45">
                <a:latin typeface="Trebuchet MS"/>
                <a:cs typeface="Trebuchet MS"/>
              </a:rPr>
              <a:t>efficiency, </a:t>
            </a:r>
            <a:r>
              <a:rPr dirty="0" sz="2150" spc="50">
                <a:latin typeface="Trebuchet MS"/>
                <a:cs typeface="Trebuchet MS"/>
              </a:rPr>
              <a:t> </a:t>
            </a:r>
            <a:r>
              <a:rPr dirty="0" sz="2150" spc="65">
                <a:latin typeface="Trebuchet MS"/>
                <a:cs typeface="Trebuchet MS"/>
              </a:rPr>
              <a:t>productivity, </a:t>
            </a:r>
            <a:r>
              <a:rPr dirty="0" sz="2150" spc="275">
                <a:latin typeface="Trebuchet MS"/>
                <a:cs typeface="Trebuchet MS"/>
              </a:rPr>
              <a:t>and </a:t>
            </a:r>
            <a:r>
              <a:rPr dirty="0" sz="2150" spc="105">
                <a:latin typeface="Trebuchet MS"/>
                <a:cs typeface="Trebuchet MS"/>
              </a:rPr>
              <a:t>quality </a:t>
            </a:r>
            <a:r>
              <a:rPr dirty="0" sz="2150" spc="65">
                <a:latin typeface="Trebuchet MS"/>
                <a:cs typeface="Trebuchet MS"/>
              </a:rPr>
              <a:t>in </a:t>
            </a:r>
            <a:r>
              <a:rPr dirty="0" sz="2150" spc="135">
                <a:latin typeface="Trebuchet MS"/>
                <a:cs typeface="Trebuchet MS"/>
              </a:rPr>
              <a:t>hospital </a:t>
            </a:r>
            <a:r>
              <a:rPr dirty="0" sz="2150" spc="210">
                <a:latin typeface="Trebuchet MS"/>
                <a:cs typeface="Trebuchet MS"/>
              </a:rPr>
              <a:t>management, </a:t>
            </a:r>
            <a:r>
              <a:rPr dirty="0" sz="2150" spc="215">
                <a:latin typeface="Trebuchet MS"/>
                <a:cs typeface="Trebuchet MS"/>
              </a:rPr>
              <a:t> </a:t>
            </a:r>
            <a:r>
              <a:rPr dirty="0" sz="2150" spc="130">
                <a:latin typeface="Trebuchet MS"/>
                <a:cs typeface="Trebuchet MS"/>
              </a:rPr>
              <a:t>thereby</a:t>
            </a:r>
            <a:r>
              <a:rPr dirty="0" sz="2150" spc="-75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transforming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10">
                <a:latin typeface="Trebuchet MS"/>
                <a:cs typeface="Trebuchet MS"/>
              </a:rPr>
              <a:t>the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50">
                <a:latin typeface="Trebuchet MS"/>
                <a:cs typeface="Trebuchet MS"/>
              </a:rPr>
              <a:t>healthcare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225">
                <a:latin typeface="Trebuchet MS"/>
                <a:cs typeface="Trebuchet MS"/>
              </a:rPr>
              <a:t>landscape</a:t>
            </a:r>
            <a:r>
              <a:rPr dirty="0" sz="2150" spc="-70">
                <a:latin typeface="Trebuchet MS"/>
                <a:cs typeface="Trebuchet MS"/>
              </a:rPr>
              <a:t> </a:t>
            </a:r>
            <a:r>
              <a:rPr dirty="0" sz="2150" spc="15">
                <a:latin typeface="Trebuchet MS"/>
                <a:cs typeface="Trebuchet MS"/>
              </a:rPr>
              <a:t>better.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09625" cy="10286365"/>
          </a:xfrm>
          <a:custGeom>
            <a:avLst/>
            <a:gdLst/>
            <a:ahLst/>
            <a:cxnLst/>
            <a:rect l="l" t="t" r="r" b="b"/>
            <a:pathLst>
              <a:path w="809625" h="10286365">
                <a:moveTo>
                  <a:pt x="809224" y="10285997"/>
                </a:moveTo>
                <a:lnTo>
                  <a:pt x="0" y="10285997"/>
                </a:lnTo>
                <a:lnTo>
                  <a:pt x="0" y="0"/>
                </a:lnTo>
                <a:lnTo>
                  <a:pt x="809224" y="0"/>
                </a:lnTo>
                <a:lnTo>
                  <a:pt x="809224" y="10285997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825" cy="10287000"/>
            <a:chOff x="0" y="0"/>
            <a:chExt cx="1828482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488295" cy="10287000"/>
            </a:xfrm>
            <a:custGeom>
              <a:avLst/>
              <a:gdLst/>
              <a:ahLst/>
              <a:cxnLst/>
              <a:rect l="l" t="t" r="r" b="b"/>
              <a:pathLst>
                <a:path w="10488295" h="10287000">
                  <a:moveTo>
                    <a:pt x="10487917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487917" y="0"/>
                  </a:lnTo>
                  <a:lnTo>
                    <a:pt x="10487917" y="10286999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02520" y="0"/>
              <a:ext cx="7781925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548" y="1180565"/>
            <a:ext cx="7291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10">
                <a:solidFill>
                  <a:srgbClr val="FFFFFF"/>
                </a:solidFill>
              </a:rPr>
              <a:t>DESCRIPTION</a:t>
            </a:r>
            <a:r>
              <a:rPr dirty="0" sz="3600" spc="-125">
                <a:solidFill>
                  <a:srgbClr val="FFFFFF"/>
                </a:solidFill>
              </a:rPr>
              <a:t> </a:t>
            </a:r>
            <a:r>
              <a:rPr dirty="0" sz="3600" spc="280">
                <a:solidFill>
                  <a:srgbClr val="FFFFFF"/>
                </a:solidFill>
              </a:rPr>
              <a:t>OF</a:t>
            </a:r>
            <a:r>
              <a:rPr dirty="0" sz="3600" spc="-120">
                <a:solidFill>
                  <a:srgbClr val="FFFFFF"/>
                </a:solidFill>
              </a:rPr>
              <a:t> </a:t>
            </a:r>
            <a:r>
              <a:rPr dirty="0" sz="3600" spc="85">
                <a:solidFill>
                  <a:srgbClr val="FFFFFF"/>
                </a:solidFill>
              </a:rPr>
              <a:t>THE</a:t>
            </a:r>
            <a:r>
              <a:rPr dirty="0" sz="3600" spc="-125">
                <a:solidFill>
                  <a:srgbClr val="FFFFFF"/>
                </a:solidFill>
              </a:rPr>
              <a:t> </a:t>
            </a:r>
            <a:r>
              <a:rPr dirty="0" sz="3600" spc="215">
                <a:solidFill>
                  <a:srgbClr val="FFFFFF"/>
                </a:solidFill>
              </a:rPr>
              <a:t>PROJECT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76763" y="2404360"/>
            <a:ext cx="8852535" cy="6169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399"/>
              </a:lnSpc>
              <a:spcBef>
                <a:spcPts val="100"/>
              </a:spcBef>
            </a:pP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Hospital 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Management </a:t>
            </a:r>
            <a:r>
              <a:rPr dirty="0" sz="2350" spc="-8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2350" spc="-130">
                <a:solidFill>
                  <a:srgbClr val="FFFFFF"/>
                </a:solidFill>
                <a:latin typeface="Verdana"/>
                <a:cs typeface="Verdana"/>
              </a:rPr>
              <a:t>(HMS)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utilizes </a:t>
            </a:r>
            <a:r>
              <a:rPr dirty="0" sz="2350" spc="-105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database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management 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system </a:t>
            </a:r>
            <a:r>
              <a:rPr dirty="0" sz="2350" spc="-114">
                <a:solidFill>
                  <a:srgbClr val="FFFFFF"/>
                </a:solidFill>
                <a:latin typeface="Verdana"/>
                <a:cs typeface="Verdana"/>
              </a:rPr>
              <a:t>(DBMS) </a:t>
            </a:r>
            <a:r>
              <a:rPr dirty="0" sz="2350" spc="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streamline various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hospital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operations.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Patient </a:t>
            </a:r>
            <a:r>
              <a:rPr dirty="0" sz="2350" spc="-95">
                <a:solidFill>
                  <a:srgbClr val="FFFFFF"/>
                </a:solidFill>
                <a:latin typeface="Verdana"/>
                <a:cs typeface="Verdana"/>
              </a:rPr>
              <a:t>management,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appointment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scheduling,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inventory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control,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pharmacy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95">
                <a:solidFill>
                  <a:srgbClr val="FFFFFF"/>
                </a:solidFill>
                <a:latin typeface="Verdana"/>
                <a:cs typeface="Verdana"/>
              </a:rPr>
              <a:t>management,</a:t>
            </a:r>
            <a:r>
              <a:rPr dirty="0" sz="235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laboratory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information,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billing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modules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interact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the DBMS </a:t>
            </a:r>
            <a:r>
              <a:rPr dirty="0" sz="2350" spc="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35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>
                <a:solidFill>
                  <a:srgbClr val="FFFFFF"/>
                </a:solidFill>
                <a:latin typeface="Verdana"/>
                <a:cs typeface="Verdana"/>
              </a:rPr>
              <a:t>efficiently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handle 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tasks.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instance,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patient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records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medical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histories </a:t>
            </a:r>
            <a:r>
              <a:rPr dirty="0" sz="2350" spc="-65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stored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the DBMS 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easy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access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350" spc="-8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healthcare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providers.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Appointment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scheduling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optimizes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">
                <a:solidFill>
                  <a:srgbClr val="FFFFFF"/>
                </a:solidFill>
                <a:latin typeface="Verdana"/>
                <a:cs typeface="Verdana"/>
              </a:rPr>
              <a:t>slots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25">
                <a:solidFill>
                  <a:srgbClr val="FFFFFF"/>
                </a:solidFill>
                <a:latin typeface="Verdana"/>
                <a:cs typeface="Verdana"/>
              </a:rPr>
              <a:t>doctor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availability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50" spc="-65">
                <a:solidFill>
                  <a:srgbClr val="FFFFFF"/>
                </a:solidFill>
                <a:latin typeface="Verdana"/>
                <a:cs typeface="Verdana"/>
              </a:rPr>
              <a:t>DBMS. 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Inventory 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pharmacy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modules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track </a:t>
            </a:r>
            <a:r>
              <a:rPr dirty="0" sz="2350" spc="-3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levels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medication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orders,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while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laboratory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information 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systems </a:t>
            </a:r>
            <a:r>
              <a:rPr dirty="0" sz="2350" spc="-105">
                <a:solidFill>
                  <a:srgbClr val="FFFFFF"/>
                </a:solidFill>
                <a:latin typeface="Verdana"/>
                <a:cs typeface="Verdana"/>
              </a:rPr>
              <a:t>manage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test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orders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results. 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billing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module </a:t>
            </a:r>
            <a:r>
              <a:rPr dirty="0" sz="2350" spc="-65">
                <a:solidFill>
                  <a:srgbClr val="FFFFFF"/>
                </a:solidFill>
                <a:latin typeface="Verdana"/>
                <a:cs typeface="Verdana"/>
              </a:rPr>
              <a:t>generates 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accurate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 invoices </a:t>
            </a:r>
            <a:r>
              <a:rPr dirty="0" sz="2350" spc="-10">
                <a:solidFill>
                  <a:srgbClr val="FFFFFF"/>
                </a:solidFill>
                <a:latin typeface="Verdana"/>
                <a:cs typeface="Verdana"/>
              </a:rPr>
              <a:t>by 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integrating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dirty="0" sz="2350" spc="-15">
                <a:solidFill>
                  <a:srgbClr val="FFFFFF"/>
                </a:solidFill>
                <a:latin typeface="Verdana"/>
                <a:cs typeface="Verdana"/>
              </a:rPr>
              <a:t>multiple 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modules. </a:t>
            </a:r>
            <a:r>
              <a:rPr dirty="0" sz="2350" spc="-5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integration enhances </a:t>
            </a:r>
            <a:r>
              <a:rPr dirty="0" sz="2350" spc="-20">
                <a:solidFill>
                  <a:srgbClr val="FFFFFF"/>
                </a:solidFill>
                <a:latin typeface="Verdana"/>
                <a:cs typeface="Verdana"/>
              </a:rPr>
              <a:t>efficiency, patient </a:t>
            </a:r>
            <a:r>
              <a:rPr dirty="0" sz="2350" spc="-75">
                <a:solidFill>
                  <a:srgbClr val="FFFFFF"/>
                </a:solidFill>
                <a:latin typeface="Verdana"/>
                <a:cs typeface="Verdana"/>
              </a:rPr>
              <a:t>care, 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350" spc="-45">
                <a:solidFill>
                  <a:srgbClr val="FFFFFF"/>
                </a:solidFill>
                <a:latin typeface="Verdana"/>
                <a:cs typeface="Verdana"/>
              </a:rPr>
              <a:t>regulatory </a:t>
            </a:r>
            <a:r>
              <a:rPr dirty="0" sz="2350" spc="-8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50" spc="-14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50" spc="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50" spc="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7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85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-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-5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5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50" spc="-4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50" spc="2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50" spc="-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50" spc="3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50" spc="-2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50" spc="3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50" spc="-1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50" spc="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50" spc="-24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8113" y="1028700"/>
              <a:ext cx="15544799" cy="8686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5891" y="7658935"/>
              <a:ext cx="3009899" cy="26280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1"/>
              <a:ext cx="18288000" cy="2072639"/>
            </a:xfrm>
            <a:custGeom>
              <a:avLst/>
              <a:gdLst/>
              <a:ahLst/>
              <a:cxnLst/>
              <a:rect l="l" t="t" r="r" b="b"/>
              <a:pathLst>
                <a:path w="18288000" h="2072639">
                  <a:moveTo>
                    <a:pt x="2240115" y="0"/>
                  </a:moveTo>
                  <a:lnTo>
                    <a:pt x="670750" y="0"/>
                  </a:lnTo>
                  <a:lnTo>
                    <a:pt x="0" y="624662"/>
                  </a:lnTo>
                  <a:lnTo>
                    <a:pt x="0" y="2056345"/>
                  </a:lnTo>
                  <a:lnTo>
                    <a:pt x="14897" y="2072335"/>
                  </a:lnTo>
                  <a:lnTo>
                    <a:pt x="2240115" y="0"/>
                  </a:lnTo>
                  <a:close/>
                </a:path>
                <a:path w="18288000" h="2072639">
                  <a:moveTo>
                    <a:pt x="18287988" y="743915"/>
                  </a:moveTo>
                  <a:lnTo>
                    <a:pt x="17374324" y="0"/>
                  </a:lnTo>
                  <a:lnTo>
                    <a:pt x="15966834" y="0"/>
                  </a:lnTo>
                  <a:lnTo>
                    <a:pt x="18205057" y="1822399"/>
                  </a:lnTo>
                  <a:lnTo>
                    <a:pt x="18287988" y="1720532"/>
                  </a:lnTo>
                  <a:lnTo>
                    <a:pt x="18287988" y="743915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63701" y="280212"/>
            <a:ext cx="3669029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245">
                <a:solidFill>
                  <a:srgbClr val="583C8F"/>
                </a:solidFill>
              </a:rPr>
              <a:t>ER</a:t>
            </a:r>
            <a:r>
              <a:rPr dirty="0" sz="4300" spc="-204">
                <a:solidFill>
                  <a:srgbClr val="583C8F"/>
                </a:solidFill>
              </a:rPr>
              <a:t> </a:t>
            </a:r>
            <a:r>
              <a:rPr dirty="0" sz="4300" spc="540">
                <a:solidFill>
                  <a:srgbClr val="583C8F"/>
                </a:solidFill>
              </a:rPr>
              <a:t>DIAGRAM</a:t>
            </a:r>
            <a:endParaRPr sz="4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580" y="0"/>
            <a:ext cx="18288635" cy="10287635"/>
            <a:chOff x="-580" y="0"/>
            <a:chExt cx="18288635" cy="102876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4848" y="1028700"/>
              <a:ext cx="13925549" cy="864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0" y="6681672"/>
              <a:ext cx="2426607" cy="36059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1"/>
              <a:ext cx="18288000" cy="2348865"/>
            </a:xfrm>
            <a:custGeom>
              <a:avLst/>
              <a:gdLst/>
              <a:ahLst/>
              <a:cxnLst/>
              <a:rect l="l" t="t" r="r" b="b"/>
              <a:pathLst>
                <a:path w="18288000" h="2348865">
                  <a:moveTo>
                    <a:pt x="2576639" y="0"/>
                  </a:moveTo>
                  <a:lnTo>
                    <a:pt x="1257427" y="0"/>
                  </a:lnTo>
                  <a:lnTo>
                    <a:pt x="0" y="1146136"/>
                  </a:lnTo>
                  <a:lnTo>
                    <a:pt x="0" y="2348598"/>
                  </a:lnTo>
                  <a:lnTo>
                    <a:pt x="2576639" y="0"/>
                  </a:lnTo>
                  <a:close/>
                </a:path>
                <a:path w="18288000" h="2348865">
                  <a:moveTo>
                    <a:pt x="18287988" y="900480"/>
                  </a:moveTo>
                  <a:lnTo>
                    <a:pt x="17182034" y="0"/>
                  </a:lnTo>
                  <a:lnTo>
                    <a:pt x="15774543" y="0"/>
                  </a:lnTo>
                  <a:lnTo>
                    <a:pt x="18287988" y="2046478"/>
                  </a:lnTo>
                  <a:lnTo>
                    <a:pt x="18287988" y="90048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15828" y="280212"/>
            <a:ext cx="7718425" cy="6807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300" spc="525">
                <a:solidFill>
                  <a:srgbClr val="583C8F"/>
                </a:solidFill>
              </a:rPr>
              <a:t>SCHEMA</a:t>
            </a:r>
            <a:r>
              <a:rPr dirty="0" sz="4300" spc="-150">
                <a:solidFill>
                  <a:srgbClr val="583C8F"/>
                </a:solidFill>
              </a:rPr>
              <a:t> </a:t>
            </a:r>
            <a:r>
              <a:rPr dirty="0" sz="4300" spc="335">
                <a:solidFill>
                  <a:srgbClr val="583C8F"/>
                </a:solidFill>
              </a:rPr>
              <a:t>REPRESENTATION</a:t>
            </a:r>
            <a:endParaRPr sz="4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9557" y="0"/>
            <a:ext cx="6758442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1857" y="781893"/>
            <a:ext cx="8610600" cy="6819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300" spc="375">
                <a:solidFill>
                  <a:srgbClr val="583C8F"/>
                </a:solidFill>
              </a:rPr>
              <a:t>DESCRIPTION</a:t>
            </a:r>
            <a:r>
              <a:rPr dirty="0" sz="4300" spc="-145">
                <a:solidFill>
                  <a:srgbClr val="583C8F"/>
                </a:solidFill>
              </a:rPr>
              <a:t> </a:t>
            </a:r>
            <a:r>
              <a:rPr dirty="0" sz="4300" spc="335">
                <a:solidFill>
                  <a:srgbClr val="583C8F"/>
                </a:solidFill>
              </a:rPr>
              <a:t>OF</a:t>
            </a:r>
            <a:r>
              <a:rPr dirty="0" sz="4300" spc="-145">
                <a:solidFill>
                  <a:srgbClr val="583C8F"/>
                </a:solidFill>
              </a:rPr>
              <a:t> </a:t>
            </a:r>
            <a:r>
              <a:rPr dirty="0" sz="4300" spc="250">
                <a:solidFill>
                  <a:srgbClr val="583C8F"/>
                </a:solidFill>
              </a:rPr>
              <a:t>ER</a:t>
            </a:r>
            <a:r>
              <a:rPr dirty="0" sz="4300" spc="-140">
                <a:solidFill>
                  <a:srgbClr val="583C8F"/>
                </a:solidFill>
              </a:rPr>
              <a:t> </a:t>
            </a:r>
            <a:r>
              <a:rPr dirty="0" sz="4300" spc="545">
                <a:solidFill>
                  <a:srgbClr val="583C8F"/>
                </a:solidFill>
              </a:rPr>
              <a:t>DIAGRAM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1541054" y="1878768"/>
            <a:ext cx="9443720" cy="7539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88900">
              <a:lnSpc>
                <a:spcPct val="115799"/>
              </a:lnSpc>
              <a:spcBef>
                <a:spcPts val="100"/>
              </a:spcBef>
            </a:pPr>
            <a:r>
              <a:rPr dirty="0" sz="2100" spc="85">
                <a:latin typeface="Trebuchet MS"/>
                <a:cs typeface="Trebuchet MS"/>
              </a:rPr>
              <a:t>The</a:t>
            </a:r>
            <a:r>
              <a:rPr dirty="0" sz="2100" spc="-70">
                <a:latin typeface="Trebuchet MS"/>
                <a:cs typeface="Trebuchet MS"/>
              </a:rPr>
              <a:t> </a:t>
            </a:r>
            <a:r>
              <a:rPr dirty="0" sz="2100">
                <a:latin typeface="Trebuchet MS"/>
                <a:cs typeface="Trebuchet MS"/>
              </a:rPr>
              <a:t>ER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215">
                <a:latin typeface="Trebuchet MS"/>
                <a:cs typeface="Trebuchet MS"/>
              </a:rPr>
              <a:t>diagram</a:t>
            </a:r>
            <a:r>
              <a:rPr dirty="0" sz="2100" spc="-70">
                <a:latin typeface="Trebuchet MS"/>
                <a:cs typeface="Trebuchet MS"/>
              </a:rPr>
              <a:t> </a:t>
            </a:r>
            <a:r>
              <a:rPr dirty="0" sz="2100" spc="90">
                <a:latin typeface="Trebuchet MS"/>
                <a:cs typeface="Trebuchet MS"/>
              </a:rPr>
              <a:t>outlines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90">
                <a:latin typeface="Trebuchet MS"/>
                <a:cs typeface="Trebuchet MS"/>
              </a:rPr>
              <a:t>the</a:t>
            </a:r>
            <a:r>
              <a:rPr dirty="0" sz="2100" spc="-70">
                <a:latin typeface="Trebuchet MS"/>
                <a:cs typeface="Trebuchet MS"/>
              </a:rPr>
              <a:t> </a:t>
            </a:r>
            <a:r>
              <a:rPr dirty="0" sz="2100" spc="140">
                <a:latin typeface="Trebuchet MS"/>
                <a:cs typeface="Trebuchet MS"/>
              </a:rPr>
              <a:t>core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50">
                <a:latin typeface="Trebuchet MS"/>
                <a:cs typeface="Trebuchet MS"/>
              </a:rPr>
              <a:t>entities</a:t>
            </a:r>
            <a:r>
              <a:rPr dirty="0" sz="2100" spc="-70">
                <a:latin typeface="Trebuchet MS"/>
                <a:cs typeface="Trebuchet MS"/>
              </a:rPr>
              <a:t> </a:t>
            </a:r>
            <a:r>
              <a:rPr dirty="0" sz="2100" spc="250">
                <a:latin typeface="Trebuchet MS"/>
                <a:cs typeface="Trebuchet MS"/>
              </a:rPr>
              <a:t>and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30">
                <a:latin typeface="Trebuchet MS"/>
                <a:cs typeface="Trebuchet MS"/>
              </a:rPr>
              <a:t>their</a:t>
            </a:r>
            <a:r>
              <a:rPr dirty="0" sz="2100" spc="-70">
                <a:latin typeface="Trebuchet MS"/>
                <a:cs typeface="Trebuchet MS"/>
              </a:rPr>
              <a:t> </a:t>
            </a:r>
            <a:r>
              <a:rPr dirty="0" sz="2100" spc="105">
                <a:latin typeface="Trebuchet MS"/>
                <a:cs typeface="Trebuchet MS"/>
              </a:rPr>
              <a:t>relationships</a:t>
            </a:r>
            <a:r>
              <a:rPr dirty="0" sz="2100" spc="-65">
                <a:latin typeface="Trebuchet MS"/>
                <a:cs typeface="Trebuchet MS"/>
              </a:rPr>
              <a:t> </a:t>
            </a:r>
            <a:r>
              <a:rPr dirty="0" sz="2100" spc="50">
                <a:latin typeface="Trebuchet MS"/>
                <a:cs typeface="Trebuchet MS"/>
              </a:rPr>
              <a:t>within </a:t>
            </a:r>
            <a:r>
              <a:rPr dirty="0" sz="2100" spc="-620">
                <a:latin typeface="Trebuchet MS"/>
                <a:cs typeface="Trebuchet MS"/>
              </a:rPr>
              <a:t> </a:t>
            </a:r>
            <a:r>
              <a:rPr dirty="0" sz="2100" spc="90">
                <a:latin typeface="Trebuchet MS"/>
                <a:cs typeface="Trebuchet MS"/>
              </a:rPr>
              <a:t>the </a:t>
            </a:r>
            <a:r>
              <a:rPr dirty="0" sz="2100" spc="114">
                <a:latin typeface="Trebuchet MS"/>
                <a:cs typeface="Trebuchet MS"/>
              </a:rPr>
              <a:t>hospital </a:t>
            </a:r>
            <a:r>
              <a:rPr dirty="0" sz="2100" spc="245">
                <a:latin typeface="Trebuchet MS"/>
                <a:cs typeface="Trebuchet MS"/>
              </a:rPr>
              <a:t>management </a:t>
            </a:r>
            <a:r>
              <a:rPr dirty="0" sz="2100" spc="110">
                <a:latin typeface="Trebuchet MS"/>
                <a:cs typeface="Trebuchet MS"/>
              </a:rPr>
              <a:t>system. </a:t>
            </a:r>
            <a:r>
              <a:rPr dirty="0" sz="2100" spc="85">
                <a:latin typeface="Trebuchet MS"/>
                <a:cs typeface="Trebuchet MS"/>
              </a:rPr>
              <a:t>Patients </a:t>
            </a:r>
            <a:r>
              <a:rPr dirty="0" sz="2100" spc="145">
                <a:latin typeface="Trebuchet MS"/>
                <a:cs typeface="Trebuchet MS"/>
              </a:rPr>
              <a:t>are </a:t>
            </a:r>
            <a:r>
              <a:rPr dirty="0" sz="2100" spc="125">
                <a:latin typeface="Trebuchet MS"/>
                <a:cs typeface="Trebuchet MS"/>
              </a:rPr>
              <a:t>represented </a:t>
            </a:r>
            <a:r>
              <a:rPr dirty="0" sz="2100" spc="195">
                <a:latin typeface="Trebuchet MS"/>
                <a:cs typeface="Trebuchet MS"/>
              </a:rPr>
              <a:t>by </a:t>
            </a:r>
            <a:r>
              <a:rPr dirty="0" sz="2100" spc="315">
                <a:latin typeface="Trebuchet MS"/>
                <a:cs typeface="Trebuchet MS"/>
              </a:rPr>
              <a:t>a </a:t>
            </a:r>
            <a:r>
              <a:rPr dirty="0" sz="2100" spc="320">
                <a:latin typeface="Trebuchet MS"/>
                <a:cs typeface="Trebuchet MS"/>
              </a:rPr>
              <a:t> </a:t>
            </a:r>
            <a:r>
              <a:rPr dirty="0" sz="2100" spc="145">
                <a:latin typeface="Trebuchet MS"/>
                <a:cs typeface="Trebuchet MS"/>
              </a:rPr>
              <a:t>unique </a:t>
            </a:r>
            <a:r>
              <a:rPr dirty="0" sz="2100" spc="25">
                <a:latin typeface="Trebuchet MS"/>
                <a:cs typeface="Trebuchet MS"/>
              </a:rPr>
              <a:t>identifier </a:t>
            </a:r>
            <a:r>
              <a:rPr dirty="0" sz="2100" spc="85">
                <a:latin typeface="Trebuchet MS"/>
                <a:cs typeface="Trebuchet MS"/>
              </a:rPr>
              <a:t>(PatientID) </a:t>
            </a:r>
            <a:r>
              <a:rPr dirty="0" sz="2100" spc="250">
                <a:latin typeface="Trebuchet MS"/>
                <a:cs typeface="Trebuchet MS"/>
              </a:rPr>
              <a:t>and encompass </a:t>
            </a:r>
            <a:r>
              <a:rPr dirty="0" sz="2100" spc="95">
                <a:latin typeface="Trebuchet MS"/>
                <a:cs typeface="Trebuchet MS"/>
              </a:rPr>
              <a:t>details </a:t>
            </a:r>
            <a:r>
              <a:rPr dirty="0" sz="2100" spc="215">
                <a:latin typeface="Trebuchet MS"/>
                <a:cs typeface="Trebuchet MS"/>
              </a:rPr>
              <a:t>such </a:t>
            </a:r>
            <a:r>
              <a:rPr dirty="0" sz="2100" spc="280">
                <a:latin typeface="Trebuchet MS"/>
                <a:cs typeface="Trebuchet MS"/>
              </a:rPr>
              <a:t>as </a:t>
            </a:r>
            <a:r>
              <a:rPr dirty="0" sz="2100" spc="140">
                <a:latin typeface="Trebuchet MS"/>
                <a:cs typeface="Trebuchet MS"/>
              </a:rPr>
              <a:t>name, </a:t>
            </a:r>
            <a:r>
              <a:rPr dirty="0" sz="2100" spc="145">
                <a:latin typeface="Trebuchet MS"/>
                <a:cs typeface="Trebuchet MS"/>
              </a:rPr>
              <a:t> </a:t>
            </a:r>
            <a:r>
              <a:rPr dirty="0" sz="2100" spc="114">
                <a:latin typeface="Trebuchet MS"/>
                <a:cs typeface="Trebuchet MS"/>
              </a:rPr>
              <a:t>age, </a:t>
            </a:r>
            <a:r>
              <a:rPr dirty="0" sz="2100" spc="100">
                <a:latin typeface="Trebuchet MS"/>
                <a:cs typeface="Trebuchet MS"/>
              </a:rPr>
              <a:t>gender, </a:t>
            </a:r>
            <a:r>
              <a:rPr dirty="0" sz="2100" spc="145">
                <a:latin typeface="Trebuchet MS"/>
                <a:cs typeface="Trebuchet MS"/>
              </a:rPr>
              <a:t>contact </a:t>
            </a:r>
            <a:r>
              <a:rPr dirty="0" sz="2100" spc="65">
                <a:latin typeface="Trebuchet MS"/>
                <a:cs typeface="Trebuchet MS"/>
              </a:rPr>
              <a:t>information, </a:t>
            </a:r>
            <a:r>
              <a:rPr dirty="0" sz="2100" spc="250">
                <a:latin typeface="Trebuchet MS"/>
                <a:cs typeface="Trebuchet MS"/>
              </a:rPr>
              <a:t>and </a:t>
            </a:r>
            <a:r>
              <a:rPr dirty="0" sz="2100" spc="90">
                <a:latin typeface="Trebuchet MS"/>
                <a:cs typeface="Trebuchet MS"/>
              </a:rPr>
              <a:t>the </a:t>
            </a:r>
            <a:r>
              <a:rPr dirty="0" sz="2100" spc="110">
                <a:latin typeface="Trebuchet MS"/>
                <a:cs typeface="Trebuchet MS"/>
              </a:rPr>
              <a:t>health </a:t>
            </a:r>
            <a:r>
              <a:rPr dirty="0" sz="2100" spc="160">
                <a:latin typeface="Trebuchet MS"/>
                <a:cs typeface="Trebuchet MS"/>
              </a:rPr>
              <a:t>problem </a:t>
            </a:r>
            <a:r>
              <a:rPr dirty="0" sz="2100" spc="75">
                <a:latin typeface="Trebuchet MS"/>
                <a:cs typeface="Trebuchet MS"/>
              </a:rPr>
              <a:t>they're </a:t>
            </a:r>
            <a:r>
              <a:rPr dirty="0" sz="2100" spc="80">
                <a:latin typeface="Trebuchet MS"/>
                <a:cs typeface="Trebuchet MS"/>
              </a:rPr>
              <a:t> </a:t>
            </a:r>
            <a:r>
              <a:rPr dirty="0" sz="2100" spc="85">
                <a:latin typeface="Trebuchet MS"/>
                <a:cs typeface="Trebuchet MS"/>
              </a:rPr>
              <a:t>facing. </a:t>
            </a:r>
            <a:r>
              <a:rPr dirty="0" sz="2100" spc="140">
                <a:latin typeface="Trebuchet MS"/>
                <a:cs typeface="Trebuchet MS"/>
              </a:rPr>
              <a:t>Doctors </a:t>
            </a:r>
            <a:r>
              <a:rPr dirty="0" sz="2100" spc="145">
                <a:latin typeface="Trebuchet MS"/>
                <a:cs typeface="Trebuchet MS"/>
              </a:rPr>
              <a:t>are </a:t>
            </a:r>
            <a:r>
              <a:rPr dirty="0" sz="2100" spc="135">
                <a:latin typeface="Trebuchet MS"/>
                <a:cs typeface="Trebuchet MS"/>
              </a:rPr>
              <a:t>another </a:t>
            </a:r>
            <a:r>
              <a:rPr dirty="0" sz="2100" spc="35">
                <a:latin typeface="Trebuchet MS"/>
                <a:cs typeface="Trebuchet MS"/>
              </a:rPr>
              <a:t>vital </a:t>
            </a:r>
            <a:r>
              <a:rPr dirty="0" sz="2100" spc="-15">
                <a:latin typeface="Trebuchet MS"/>
                <a:cs typeface="Trebuchet MS"/>
              </a:rPr>
              <a:t>entity, </a:t>
            </a:r>
            <a:r>
              <a:rPr dirty="0" sz="2100" spc="130">
                <a:latin typeface="Trebuchet MS"/>
                <a:cs typeface="Trebuchet MS"/>
              </a:rPr>
              <a:t>distinguished </a:t>
            </a:r>
            <a:r>
              <a:rPr dirty="0" sz="2100" spc="195">
                <a:latin typeface="Trebuchet MS"/>
                <a:cs typeface="Trebuchet MS"/>
              </a:rPr>
              <a:t>by </a:t>
            </a:r>
            <a:r>
              <a:rPr dirty="0" sz="2100" spc="30">
                <a:latin typeface="Trebuchet MS"/>
                <a:cs typeface="Trebuchet MS"/>
              </a:rPr>
              <a:t>their </a:t>
            </a:r>
            <a:r>
              <a:rPr dirty="0" sz="2100" spc="145">
                <a:latin typeface="Trebuchet MS"/>
                <a:cs typeface="Trebuchet MS"/>
              </a:rPr>
              <a:t>unique </a:t>
            </a:r>
            <a:r>
              <a:rPr dirty="0" sz="2100" spc="150">
                <a:latin typeface="Trebuchet MS"/>
                <a:cs typeface="Trebuchet MS"/>
              </a:rPr>
              <a:t> </a:t>
            </a:r>
            <a:r>
              <a:rPr dirty="0" sz="2100" spc="55">
                <a:latin typeface="Trebuchet MS"/>
                <a:cs typeface="Trebuchet MS"/>
              </a:rPr>
              <a:t>DoctorID, </a:t>
            </a:r>
            <a:r>
              <a:rPr dirty="0" sz="2100" spc="250">
                <a:latin typeface="Trebuchet MS"/>
                <a:cs typeface="Trebuchet MS"/>
              </a:rPr>
              <a:t>and </a:t>
            </a:r>
            <a:r>
              <a:rPr dirty="0" sz="2100" spc="114">
                <a:latin typeface="Trebuchet MS"/>
                <a:cs typeface="Trebuchet MS"/>
              </a:rPr>
              <a:t>include </a:t>
            </a:r>
            <a:r>
              <a:rPr dirty="0" sz="2100" spc="105">
                <a:latin typeface="Trebuchet MS"/>
                <a:cs typeface="Trebuchet MS"/>
              </a:rPr>
              <a:t>information </a:t>
            </a:r>
            <a:r>
              <a:rPr dirty="0" sz="2100" spc="-5">
                <a:latin typeface="Trebuchet MS"/>
                <a:cs typeface="Trebuchet MS"/>
              </a:rPr>
              <a:t>like </a:t>
            </a:r>
            <a:r>
              <a:rPr dirty="0" sz="2100" spc="140">
                <a:latin typeface="Trebuchet MS"/>
                <a:cs typeface="Trebuchet MS"/>
              </a:rPr>
              <a:t>name, </a:t>
            </a:r>
            <a:r>
              <a:rPr dirty="0" sz="2100" spc="114">
                <a:latin typeface="Trebuchet MS"/>
                <a:cs typeface="Trebuchet MS"/>
              </a:rPr>
              <a:t>age, </a:t>
            </a:r>
            <a:r>
              <a:rPr dirty="0" sz="2100" spc="70">
                <a:latin typeface="Trebuchet MS"/>
                <a:cs typeface="Trebuchet MS"/>
              </a:rPr>
              <a:t>specialization, </a:t>
            </a:r>
            <a:r>
              <a:rPr dirty="0" sz="2100" spc="75">
                <a:latin typeface="Trebuchet MS"/>
                <a:cs typeface="Trebuchet MS"/>
              </a:rPr>
              <a:t> </a:t>
            </a:r>
            <a:r>
              <a:rPr dirty="0" sz="2100" spc="70">
                <a:latin typeface="Trebuchet MS"/>
                <a:cs typeface="Trebuchet MS"/>
              </a:rPr>
              <a:t>salary,</a:t>
            </a:r>
            <a:r>
              <a:rPr dirty="0" sz="2100" spc="-80">
                <a:latin typeface="Trebuchet MS"/>
                <a:cs typeface="Trebuchet MS"/>
              </a:rPr>
              <a:t> </a:t>
            </a:r>
            <a:r>
              <a:rPr dirty="0" sz="2100" spc="250">
                <a:latin typeface="Trebuchet MS"/>
                <a:cs typeface="Trebuchet MS"/>
              </a:rPr>
              <a:t>and</a:t>
            </a:r>
            <a:r>
              <a:rPr dirty="0" sz="2100" spc="-75">
                <a:latin typeface="Trebuchet MS"/>
                <a:cs typeface="Trebuchet MS"/>
              </a:rPr>
              <a:t> </a:t>
            </a:r>
            <a:r>
              <a:rPr dirty="0" sz="2100" spc="145">
                <a:latin typeface="Trebuchet MS"/>
                <a:cs typeface="Trebuchet MS"/>
              </a:rPr>
              <a:t>contact</a:t>
            </a:r>
            <a:r>
              <a:rPr dirty="0" sz="2100" spc="-75">
                <a:latin typeface="Trebuchet MS"/>
                <a:cs typeface="Trebuchet MS"/>
              </a:rPr>
              <a:t> </a:t>
            </a:r>
            <a:r>
              <a:rPr dirty="0" sz="2100" spc="45">
                <a:latin typeface="Trebuchet MS"/>
                <a:cs typeface="Trebuchet MS"/>
              </a:rPr>
              <a:t>details.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>
              <a:latin typeface="Trebuchet MS"/>
              <a:cs typeface="Trebuchet MS"/>
            </a:endParaRPr>
          </a:p>
          <a:p>
            <a:pPr marL="12700" marR="5080">
              <a:lnSpc>
                <a:spcPct val="131500"/>
              </a:lnSpc>
            </a:pPr>
            <a:r>
              <a:rPr dirty="0" sz="2000" spc="140">
                <a:latin typeface="Trebuchet MS"/>
                <a:cs typeface="Trebuchet MS"/>
              </a:rPr>
              <a:t>Appointments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serve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260">
                <a:latin typeface="Trebuchet MS"/>
                <a:cs typeface="Trebuchet MS"/>
              </a:rPr>
              <a:t>as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95">
                <a:latin typeface="Trebuchet MS"/>
                <a:cs typeface="Trebuchet MS"/>
              </a:rPr>
              <a:t>a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135">
                <a:latin typeface="Trebuchet MS"/>
                <a:cs typeface="Trebuchet MS"/>
              </a:rPr>
              <a:t>bridge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between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patients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doctors,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45">
                <a:latin typeface="Trebuchet MS"/>
                <a:cs typeface="Trebuchet MS"/>
              </a:rPr>
              <a:t>with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each </a:t>
            </a:r>
            <a:r>
              <a:rPr dirty="0" sz="2000" spc="215">
                <a:latin typeface="Trebuchet MS"/>
                <a:cs typeface="Trebuchet MS"/>
              </a:rPr>
              <a:t> </a:t>
            </a:r>
            <a:r>
              <a:rPr dirty="0" sz="2000" spc="145">
                <a:latin typeface="Trebuchet MS"/>
                <a:cs typeface="Trebuchet MS"/>
              </a:rPr>
              <a:t>appointment </a:t>
            </a:r>
            <a:r>
              <a:rPr dirty="0" sz="2000" spc="105">
                <a:latin typeface="Trebuchet MS"/>
                <a:cs typeface="Trebuchet MS"/>
              </a:rPr>
              <a:t>uniquely </a:t>
            </a:r>
            <a:r>
              <a:rPr dirty="0" sz="2000" spc="50">
                <a:latin typeface="Trebuchet MS"/>
                <a:cs typeface="Trebuchet MS"/>
              </a:rPr>
              <a:t>identified </a:t>
            </a:r>
            <a:r>
              <a:rPr dirty="0" sz="2000" spc="185">
                <a:latin typeface="Trebuchet MS"/>
                <a:cs typeface="Trebuchet MS"/>
              </a:rPr>
              <a:t>by </a:t>
            </a:r>
            <a:r>
              <a:rPr dirty="0" sz="2000" spc="90">
                <a:latin typeface="Trebuchet MS"/>
                <a:cs typeface="Trebuchet MS"/>
              </a:rPr>
              <a:t>AppointmentID. </a:t>
            </a:r>
            <a:r>
              <a:rPr dirty="0" sz="2000" spc="60">
                <a:latin typeface="Trebuchet MS"/>
                <a:cs typeface="Trebuchet MS"/>
              </a:rPr>
              <a:t>This </a:t>
            </a:r>
            <a:r>
              <a:rPr dirty="0" sz="2000" spc="40">
                <a:latin typeface="Trebuchet MS"/>
                <a:cs typeface="Trebuchet MS"/>
              </a:rPr>
              <a:t>entity </a:t>
            </a:r>
            <a:r>
              <a:rPr dirty="0" sz="2000" spc="145">
                <a:latin typeface="Trebuchet MS"/>
                <a:cs typeface="Trebuchet MS"/>
              </a:rPr>
              <a:t>captures </a:t>
            </a:r>
            <a:r>
              <a:rPr dirty="0" sz="2000" spc="150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essential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details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200">
                <a:latin typeface="Trebuchet MS"/>
                <a:cs typeface="Trebuchet MS"/>
              </a:rPr>
              <a:t>such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260">
                <a:latin typeface="Trebuchet MS"/>
                <a:cs typeface="Trebuchet MS"/>
              </a:rPr>
              <a:t>as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the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involved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60">
                <a:latin typeface="Trebuchet MS"/>
                <a:cs typeface="Trebuchet MS"/>
              </a:rPr>
              <a:t>PatientID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DoctorID,</a:t>
            </a:r>
            <a:r>
              <a:rPr dirty="0" sz="2000" spc="-60">
                <a:latin typeface="Trebuchet MS"/>
                <a:cs typeface="Trebuchet MS"/>
              </a:rPr>
              <a:t> </a:t>
            </a:r>
            <a:r>
              <a:rPr dirty="0" sz="2000" spc="145">
                <a:latin typeface="Trebuchet MS"/>
                <a:cs typeface="Trebuchet MS"/>
              </a:rPr>
              <a:t>appointment </a:t>
            </a:r>
            <a:r>
              <a:rPr dirty="0" sz="2000" spc="-59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date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5">
                <a:latin typeface="Trebuchet MS"/>
                <a:cs typeface="Trebuchet MS"/>
              </a:rPr>
              <a:t>time,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status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(whether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scheduled,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canceled,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or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completed).</a:t>
            </a:r>
            <a:endParaRPr sz="2000">
              <a:latin typeface="Trebuchet MS"/>
              <a:cs typeface="Trebuchet MS"/>
            </a:endParaRPr>
          </a:p>
          <a:p>
            <a:pPr marL="12700" marR="59690">
              <a:lnSpc>
                <a:spcPct val="131500"/>
              </a:lnSpc>
            </a:pPr>
            <a:r>
              <a:rPr dirty="0" sz="2000" spc="140">
                <a:latin typeface="Trebuchet MS"/>
                <a:cs typeface="Trebuchet MS"/>
              </a:rPr>
              <a:t>Medical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45">
                <a:latin typeface="Trebuchet MS"/>
                <a:cs typeface="Trebuchet MS"/>
              </a:rPr>
              <a:t>Records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14">
                <a:latin typeface="Trebuchet MS"/>
                <a:cs typeface="Trebuchet MS"/>
              </a:rPr>
              <a:t>provide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comprehensive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14">
                <a:latin typeface="Trebuchet MS"/>
                <a:cs typeface="Trebuchet MS"/>
              </a:rPr>
              <a:t>insights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55">
                <a:latin typeface="Trebuchet MS"/>
                <a:cs typeface="Trebuchet MS"/>
              </a:rPr>
              <a:t>into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95">
                <a:latin typeface="Trebuchet MS"/>
                <a:cs typeface="Trebuchet MS"/>
              </a:rPr>
              <a:t>a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patient's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55">
                <a:latin typeface="Trebuchet MS"/>
                <a:cs typeface="Trebuchet MS"/>
              </a:rPr>
              <a:t>medical </a:t>
            </a:r>
            <a:r>
              <a:rPr dirty="0" sz="2000" spc="160">
                <a:latin typeface="Trebuchet MS"/>
                <a:cs typeface="Trebuchet MS"/>
              </a:rPr>
              <a:t> </a:t>
            </a:r>
            <a:r>
              <a:rPr dirty="0" sz="2000" spc="80">
                <a:latin typeface="Trebuchet MS"/>
                <a:cs typeface="Trebuchet MS"/>
              </a:rPr>
              <a:t>history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55">
                <a:latin typeface="Trebuchet MS"/>
                <a:cs typeface="Trebuchet MS"/>
              </a:rPr>
              <a:t>treatment,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featuring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95">
                <a:latin typeface="Trebuchet MS"/>
                <a:cs typeface="Trebuchet MS"/>
              </a:rPr>
              <a:t>a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40">
                <a:latin typeface="Trebuchet MS"/>
                <a:cs typeface="Trebuchet MS"/>
              </a:rPr>
              <a:t>unique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65">
                <a:latin typeface="Trebuchet MS"/>
                <a:cs typeface="Trebuchet MS"/>
              </a:rPr>
              <a:t>RecordID.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They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encompass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key </a:t>
            </a:r>
            <a:r>
              <a:rPr dirty="0" sz="2000" spc="1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elements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00">
                <a:latin typeface="Trebuchet MS"/>
                <a:cs typeface="Trebuchet MS"/>
              </a:rPr>
              <a:t>such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60">
                <a:latin typeface="Trebuchet MS"/>
                <a:cs typeface="Trebuchet MS"/>
              </a:rPr>
              <a:t>as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0">
                <a:latin typeface="Trebuchet MS"/>
                <a:cs typeface="Trebuchet MS"/>
              </a:rPr>
              <a:t>PatientID,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DoctorID,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record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05">
                <a:latin typeface="Trebuchet MS"/>
                <a:cs typeface="Trebuchet MS"/>
              </a:rPr>
              <a:t>creation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50">
                <a:latin typeface="Trebuchet MS"/>
                <a:cs typeface="Trebuchet MS"/>
              </a:rPr>
              <a:t>date,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diagnosis,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 </a:t>
            </a:r>
            <a:r>
              <a:rPr dirty="0" sz="2000" spc="-585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treatment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40">
                <a:latin typeface="Trebuchet MS"/>
                <a:cs typeface="Trebuchet MS"/>
              </a:rPr>
              <a:t>details.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Prescriptions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complement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55">
                <a:latin typeface="Trebuchet MS"/>
                <a:cs typeface="Trebuchet MS"/>
              </a:rPr>
              <a:t>medical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35">
                <a:latin typeface="Trebuchet MS"/>
                <a:cs typeface="Trebuchet MS"/>
              </a:rPr>
              <a:t>records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by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5">
                <a:latin typeface="Trebuchet MS"/>
                <a:cs typeface="Trebuchet MS"/>
              </a:rPr>
              <a:t>detailing </a:t>
            </a:r>
            <a:r>
              <a:rPr dirty="0" sz="2000" spc="-585">
                <a:latin typeface="Trebuchet MS"/>
                <a:cs typeface="Trebuchet MS"/>
              </a:rPr>
              <a:t> </a:t>
            </a:r>
            <a:r>
              <a:rPr dirty="0" sz="2000" spc="125">
                <a:latin typeface="Trebuchet MS"/>
                <a:cs typeface="Trebuchet MS"/>
              </a:rPr>
              <a:t>prescribed </a:t>
            </a:r>
            <a:r>
              <a:rPr dirty="0" sz="2000" spc="110">
                <a:latin typeface="Trebuchet MS"/>
                <a:cs typeface="Trebuchet MS"/>
              </a:rPr>
              <a:t>medications, </a:t>
            </a:r>
            <a:r>
              <a:rPr dirty="0" sz="2000" spc="210">
                <a:latin typeface="Trebuchet MS"/>
                <a:cs typeface="Trebuchet MS"/>
              </a:rPr>
              <a:t>each </a:t>
            </a:r>
            <a:r>
              <a:rPr dirty="0" sz="2000" spc="45">
                <a:latin typeface="Trebuchet MS"/>
                <a:cs typeface="Trebuchet MS"/>
              </a:rPr>
              <a:t>with </a:t>
            </a:r>
            <a:r>
              <a:rPr dirty="0" sz="2000" spc="295">
                <a:latin typeface="Trebuchet MS"/>
                <a:cs typeface="Trebuchet MS"/>
              </a:rPr>
              <a:t>a </a:t>
            </a:r>
            <a:r>
              <a:rPr dirty="0" sz="2000" spc="140">
                <a:latin typeface="Trebuchet MS"/>
                <a:cs typeface="Trebuchet MS"/>
              </a:rPr>
              <a:t>unique </a:t>
            </a:r>
            <a:r>
              <a:rPr dirty="0" sz="2000" spc="75">
                <a:latin typeface="Trebuchet MS"/>
                <a:cs typeface="Trebuchet MS"/>
              </a:rPr>
              <a:t>PrescriptionID </a:t>
            </a:r>
            <a:r>
              <a:rPr dirty="0" sz="2000" spc="65">
                <a:latin typeface="Trebuchet MS"/>
                <a:cs typeface="Trebuchet MS"/>
              </a:rPr>
              <a:t>linked to </a:t>
            </a:r>
            <a:r>
              <a:rPr dirty="0" sz="2000" spc="295">
                <a:latin typeface="Trebuchet MS"/>
                <a:cs typeface="Trebuchet MS"/>
              </a:rPr>
              <a:t>a </a:t>
            </a:r>
            <a:r>
              <a:rPr dirty="0" sz="2000" spc="300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specific </a:t>
            </a:r>
            <a:r>
              <a:rPr dirty="0" sz="2000" spc="155">
                <a:latin typeface="Trebuchet MS"/>
                <a:cs typeface="Trebuchet MS"/>
              </a:rPr>
              <a:t>medical </a:t>
            </a:r>
            <a:r>
              <a:rPr dirty="0" sz="2000" spc="55">
                <a:latin typeface="Trebuchet MS"/>
                <a:cs typeface="Trebuchet MS"/>
              </a:rPr>
              <a:t>record. </a:t>
            </a:r>
            <a:r>
              <a:rPr dirty="0" sz="2000" spc="100">
                <a:latin typeface="Trebuchet MS"/>
                <a:cs typeface="Trebuchet MS"/>
              </a:rPr>
              <a:t>Information </a:t>
            </a:r>
            <a:r>
              <a:rPr dirty="0" sz="2000" spc="125">
                <a:latin typeface="Trebuchet MS"/>
                <a:cs typeface="Trebuchet MS"/>
              </a:rPr>
              <a:t>includes </a:t>
            </a:r>
            <a:r>
              <a:rPr dirty="0" sz="2000" spc="85">
                <a:latin typeface="Trebuchet MS"/>
                <a:cs typeface="Trebuchet MS"/>
              </a:rPr>
              <a:t>the </a:t>
            </a:r>
            <a:r>
              <a:rPr dirty="0" sz="2000" spc="140">
                <a:latin typeface="Trebuchet MS"/>
                <a:cs typeface="Trebuchet MS"/>
              </a:rPr>
              <a:t>medication </a:t>
            </a:r>
            <a:r>
              <a:rPr dirty="0" sz="2000" spc="130">
                <a:latin typeface="Trebuchet MS"/>
                <a:cs typeface="Trebuchet MS"/>
              </a:rPr>
              <a:t>name, </a:t>
            </a:r>
            <a:r>
              <a:rPr dirty="0" sz="2000" spc="135">
                <a:latin typeface="Trebuchet MS"/>
                <a:cs typeface="Trebuchet MS"/>
              </a:rPr>
              <a:t> </a:t>
            </a:r>
            <a:r>
              <a:rPr dirty="0" sz="2000" spc="155">
                <a:latin typeface="Trebuchet MS"/>
                <a:cs typeface="Trebuchet MS"/>
              </a:rPr>
              <a:t>dosage,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75">
                <a:latin typeface="Trebuchet MS"/>
                <a:cs typeface="Trebuchet MS"/>
              </a:rPr>
              <a:t>frequency,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70">
                <a:latin typeface="Trebuchet MS"/>
                <a:cs typeface="Trebuchet MS"/>
              </a:rPr>
              <a:t>start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and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end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dates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25">
                <a:latin typeface="Trebuchet MS"/>
                <a:cs typeface="Trebuchet MS"/>
              </a:rPr>
              <a:t>for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85">
                <a:latin typeface="Trebuchet MS"/>
                <a:cs typeface="Trebuchet MS"/>
              </a:rPr>
              <a:t>the</a:t>
            </a:r>
            <a:r>
              <a:rPr dirty="0" sz="2000" spc="-70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prescription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65">
                <a:latin typeface="Trebuchet MS"/>
                <a:cs typeface="Trebuchet MS"/>
              </a:rPr>
              <a:t>duration.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89000" cy="10287000"/>
          </a:xfrm>
          <a:custGeom>
            <a:avLst/>
            <a:gdLst/>
            <a:ahLst/>
            <a:cxnLst/>
            <a:rect l="l" t="t" r="r" b="b"/>
            <a:pathLst>
              <a:path w="889000" h="10287000">
                <a:moveTo>
                  <a:pt x="888680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88680" y="0"/>
                </a:lnTo>
                <a:lnTo>
                  <a:pt x="888680" y="10286999"/>
                </a:lnTo>
                <a:close/>
              </a:path>
            </a:pathLst>
          </a:custGeom>
          <a:solidFill>
            <a:srgbClr val="583C8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44200" y="2672006"/>
            <a:ext cx="7343775" cy="153098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86055" indent="-173990">
              <a:lnSpc>
                <a:spcPts val="1964"/>
              </a:lnSpc>
              <a:spcBef>
                <a:spcPts val="120"/>
              </a:spcBef>
              <a:buChar char="-"/>
              <a:tabLst>
                <a:tab pos="186690" algn="l"/>
              </a:tabLst>
            </a:pPr>
            <a:r>
              <a:rPr dirty="0" sz="1650" spc="-25">
                <a:latin typeface="Lucida Sans Unicode"/>
                <a:cs typeface="Lucida Sans Unicode"/>
              </a:rPr>
              <a:t>‘PatientID’: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5">
                <a:latin typeface="Lucida Sans Unicode"/>
                <a:cs typeface="Lucida Sans Unicode"/>
              </a:rPr>
              <a:t>Integer,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45">
                <a:latin typeface="Lucida Sans Unicode"/>
                <a:cs typeface="Lucida Sans Unicode"/>
              </a:rPr>
              <a:t>Primary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-25">
                <a:latin typeface="Lucida Sans Unicode"/>
                <a:cs typeface="Lucida Sans Unicode"/>
              </a:rPr>
              <a:t>Key,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15">
                <a:latin typeface="Lucida Sans Unicode"/>
                <a:cs typeface="Lucida Sans Unicode"/>
              </a:rPr>
              <a:t>Auto</a:t>
            </a:r>
            <a:r>
              <a:rPr dirty="0" sz="1650" spc="-75">
                <a:latin typeface="Lucida Sans Unicode"/>
                <a:cs typeface="Lucida Sans Unicode"/>
              </a:rPr>
              <a:t> </a:t>
            </a:r>
            <a:r>
              <a:rPr dirty="0" sz="1650" spc="55">
                <a:latin typeface="Lucida Sans Unicode"/>
                <a:cs typeface="Lucida Sans Unicode"/>
              </a:rPr>
              <a:t>Increment</a:t>
            </a:r>
            <a:endParaRPr sz="1650">
              <a:latin typeface="Lucida Sans Unicode"/>
              <a:cs typeface="Lucida Sans Unicode"/>
            </a:endParaRPr>
          </a:p>
          <a:p>
            <a:pPr marL="186055" indent="-173990">
              <a:lnSpc>
                <a:spcPts val="1950"/>
              </a:lnSpc>
              <a:buChar char="-"/>
              <a:tabLst>
                <a:tab pos="186690" algn="l"/>
              </a:tabLst>
            </a:pPr>
            <a:r>
              <a:rPr dirty="0" sz="1650" spc="-5">
                <a:latin typeface="Lucida Sans Unicode"/>
                <a:cs typeface="Lucida Sans Unicode"/>
              </a:rPr>
              <a:t>‘Name’: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60">
                <a:latin typeface="Lucida Sans Unicode"/>
                <a:cs typeface="Lucida Sans Unicode"/>
              </a:rPr>
              <a:t>Variable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85">
                <a:latin typeface="Lucida Sans Unicode"/>
                <a:cs typeface="Lucida Sans Unicode"/>
              </a:rPr>
              <a:t>Character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25">
                <a:latin typeface="Lucida Sans Unicode"/>
                <a:cs typeface="Lucida Sans Unicode"/>
              </a:rPr>
              <a:t>(VARCHAR),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50">
                <a:latin typeface="Lucida Sans Unicode"/>
                <a:cs typeface="Lucida Sans Unicode"/>
              </a:rPr>
              <a:t>Maximum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20">
                <a:latin typeface="Lucida Sans Unicode"/>
                <a:cs typeface="Lucida Sans Unicode"/>
              </a:rPr>
              <a:t>Length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-25">
                <a:latin typeface="Lucida Sans Unicode"/>
                <a:cs typeface="Lucida Sans Unicode"/>
              </a:rPr>
              <a:t>255</a:t>
            </a:r>
            <a:endParaRPr sz="1650">
              <a:latin typeface="Lucida Sans Unicode"/>
              <a:cs typeface="Lucida Sans Unicode"/>
            </a:endParaRPr>
          </a:p>
          <a:p>
            <a:pPr marL="186055" indent="-173990">
              <a:lnSpc>
                <a:spcPts val="1950"/>
              </a:lnSpc>
              <a:buChar char="-"/>
              <a:tabLst>
                <a:tab pos="186690" algn="l"/>
              </a:tabLst>
            </a:pPr>
            <a:r>
              <a:rPr dirty="0" sz="1650" spc="-165">
                <a:latin typeface="Lucida Sans Unicode"/>
                <a:cs typeface="Lucida Sans Unicode"/>
              </a:rPr>
              <a:t>‘</a:t>
            </a:r>
            <a:r>
              <a:rPr dirty="0" sz="1650" spc="-20">
                <a:latin typeface="Lucida Sans Unicode"/>
                <a:cs typeface="Lucida Sans Unicode"/>
              </a:rPr>
              <a:t>A</a:t>
            </a:r>
            <a:r>
              <a:rPr dirty="0" sz="1650" spc="95">
                <a:latin typeface="Lucida Sans Unicode"/>
                <a:cs typeface="Lucida Sans Unicode"/>
              </a:rPr>
              <a:t>g</a:t>
            </a:r>
            <a:r>
              <a:rPr dirty="0" sz="1650" spc="110">
                <a:latin typeface="Lucida Sans Unicode"/>
                <a:cs typeface="Lucida Sans Unicode"/>
              </a:rPr>
              <a:t>e</a:t>
            </a:r>
            <a:r>
              <a:rPr dirty="0" sz="1650" spc="-165">
                <a:latin typeface="Lucida Sans Unicode"/>
                <a:cs typeface="Lucida Sans Unicode"/>
              </a:rPr>
              <a:t>’</a:t>
            </a:r>
            <a:r>
              <a:rPr dirty="0" sz="1650" spc="-170">
                <a:latin typeface="Lucida Sans Unicode"/>
                <a:cs typeface="Lucida Sans Unicode"/>
              </a:rPr>
              <a:t>: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-70">
                <a:latin typeface="Lucida Sans Unicode"/>
                <a:cs typeface="Lucida Sans Unicode"/>
              </a:rPr>
              <a:t>I</a:t>
            </a:r>
            <a:r>
              <a:rPr dirty="0" sz="1650" spc="40">
                <a:latin typeface="Lucida Sans Unicode"/>
                <a:cs typeface="Lucida Sans Unicode"/>
              </a:rPr>
              <a:t>n</a:t>
            </a:r>
            <a:r>
              <a:rPr dirty="0" sz="1650" spc="-15">
                <a:latin typeface="Lucida Sans Unicode"/>
                <a:cs typeface="Lucida Sans Unicode"/>
              </a:rPr>
              <a:t>t</a:t>
            </a:r>
            <a:r>
              <a:rPr dirty="0" sz="1650" spc="110">
                <a:latin typeface="Lucida Sans Unicode"/>
                <a:cs typeface="Lucida Sans Unicode"/>
              </a:rPr>
              <a:t>e</a:t>
            </a:r>
            <a:r>
              <a:rPr dirty="0" sz="1650" spc="95">
                <a:latin typeface="Lucida Sans Unicode"/>
                <a:cs typeface="Lucida Sans Unicode"/>
              </a:rPr>
              <a:t>g</a:t>
            </a:r>
            <a:r>
              <a:rPr dirty="0" sz="1650" spc="110">
                <a:latin typeface="Lucida Sans Unicode"/>
                <a:cs typeface="Lucida Sans Unicode"/>
              </a:rPr>
              <a:t>e</a:t>
            </a:r>
            <a:r>
              <a:rPr dirty="0" sz="1650" spc="-55">
                <a:latin typeface="Lucida Sans Unicode"/>
                <a:cs typeface="Lucida Sans Unicode"/>
              </a:rPr>
              <a:t>r</a:t>
            </a:r>
            <a:endParaRPr sz="1650">
              <a:latin typeface="Lucida Sans Unicode"/>
              <a:cs typeface="Lucida Sans Unicode"/>
            </a:endParaRPr>
          </a:p>
          <a:p>
            <a:pPr marL="186055" indent="-173990">
              <a:lnSpc>
                <a:spcPts val="1950"/>
              </a:lnSpc>
              <a:buChar char="-"/>
              <a:tabLst>
                <a:tab pos="186690" algn="l"/>
              </a:tabLst>
            </a:pPr>
            <a:r>
              <a:rPr dirty="0" sz="1650" spc="-10">
                <a:latin typeface="Lucida Sans Unicode"/>
                <a:cs typeface="Lucida Sans Unicode"/>
              </a:rPr>
              <a:t>‘Gender’: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60">
                <a:latin typeface="Lucida Sans Unicode"/>
                <a:cs typeface="Lucida Sans Unicode"/>
              </a:rPr>
              <a:t>Variable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85">
                <a:latin typeface="Lucida Sans Unicode"/>
                <a:cs typeface="Lucida Sans Unicode"/>
              </a:rPr>
              <a:t>Character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25">
                <a:latin typeface="Lucida Sans Unicode"/>
                <a:cs typeface="Lucida Sans Unicode"/>
              </a:rPr>
              <a:t>(VARCHAR),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50">
                <a:latin typeface="Lucida Sans Unicode"/>
                <a:cs typeface="Lucida Sans Unicode"/>
              </a:rPr>
              <a:t>Maximum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20">
                <a:latin typeface="Lucida Sans Unicode"/>
                <a:cs typeface="Lucida Sans Unicode"/>
              </a:rPr>
              <a:t>Length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-254">
                <a:latin typeface="Lucida Sans Unicode"/>
                <a:cs typeface="Lucida Sans Unicode"/>
              </a:rPr>
              <a:t>10</a:t>
            </a:r>
            <a:endParaRPr sz="1650">
              <a:latin typeface="Lucida Sans Unicode"/>
              <a:cs typeface="Lucida Sans Unicode"/>
            </a:endParaRPr>
          </a:p>
          <a:p>
            <a:pPr marL="186055" indent="-173990">
              <a:lnSpc>
                <a:spcPts val="1939"/>
              </a:lnSpc>
              <a:buChar char="-"/>
              <a:tabLst>
                <a:tab pos="186690" algn="l"/>
              </a:tabLst>
            </a:pPr>
            <a:r>
              <a:rPr dirty="0" sz="1650" spc="10">
                <a:latin typeface="Lucida Sans Unicode"/>
                <a:cs typeface="Lucida Sans Unicode"/>
              </a:rPr>
              <a:t>‘Contact’: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60">
                <a:latin typeface="Lucida Sans Unicode"/>
                <a:cs typeface="Lucida Sans Unicode"/>
              </a:rPr>
              <a:t>Variable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85">
                <a:latin typeface="Lucida Sans Unicode"/>
                <a:cs typeface="Lucida Sans Unicode"/>
              </a:rPr>
              <a:t>Character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25">
                <a:latin typeface="Lucida Sans Unicode"/>
                <a:cs typeface="Lucida Sans Unicode"/>
              </a:rPr>
              <a:t>(VARCHAR),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50">
                <a:latin typeface="Lucida Sans Unicode"/>
                <a:cs typeface="Lucida Sans Unicode"/>
              </a:rPr>
              <a:t>Maximum</a:t>
            </a:r>
            <a:r>
              <a:rPr dirty="0" sz="1650" spc="-80">
                <a:latin typeface="Lucida Sans Unicode"/>
                <a:cs typeface="Lucida Sans Unicode"/>
              </a:rPr>
              <a:t> </a:t>
            </a:r>
            <a:r>
              <a:rPr dirty="0" sz="1650" spc="20">
                <a:latin typeface="Lucida Sans Unicode"/>
                <a:cs typeface="Lucida Sans Unicode"/>
              </a:rPr>
              <a:t>Length</a:t>
            </a:r>
            <a:r>
              <a:rPr dirty="0" sz="1650" spc="-85">
                <a:latin typeface="Lucida Sans Unicode"/>
                <a:cs typeface="Lucida Sans Unicode"/>
              </a:rPr>
              <a:t> </a:t>
            </a:r>
            <a:r>
              <a:rPr dirty="0" sz="1650" spc="-25">
                <a:latin typeface="Lucida Sans Unicode"/>
                <a:cs typeface="Lucida Sans Unicode"/>
              </a:rPr>
              <a:t>255</a:t>
            </a:r>
            <a:endParaRPr sz="1650">
              <a:latin typeface="Lucida Sans Unicode"/>
              <a:cs typeface="Lucida Sans Unicode"/>
            </a:endParaRPr>
          </a:p>
          <a:p>
            <a:pPr marL="196850" indent="-184785">
              <a:lnSpc>
                <a:spcPts val="2075"/>
              </a:lnSpc>
              <a:buChar char="-"/>
              <a:tabLst>
                <a:tab pos="197485" algn="l"/>
              </a:tabLst>
            </a:pPr>
            <a:r>
              <a:rPr dirty="0" sz="1750" spc="-15">
                <a:latin typeface="Lucida Sans Unicode"/>
                <a:cs typeface="Lucida Sans Unicode"/>
              </a:rPr>
              <a:t>‘Problem’: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60">
                <a:latin typeface="Lucida Sans Unicode"/>
                <a:cs typeface="Lucida Sans Unicode"/>
              </a:rPr>
              <a:t>Variable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90">
                <a:latin typeface="Lucida Sans Unicode"/>
                <a:cs typeface="Lucida Sans Unicode"/>
              </a:rPr>
              <a:t>Character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30">
                <a:latin typeface="Lucida Sans Unicode"/>
                <a:cs typeface="Lucida Sans Unicode"/>
              </a:rPr>
              <a:t>(VARCHAR),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50">
                <a:latin typeface="Lucida Sans Unicode"/>
                <a:cs typeface="Lucida Sans Unicode"/>
              </a:rPr>
              <a:t>Maximum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20">
                <a:latin typeface="Lucida Sans Unicode"/>
                <a:cs typeface="Lucida Sans Unicode"/>
              </a:rPr>
              <a:t>Length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30">
                <a:latin typeface="Lucida Sans Unicode"/>
                <a:cs typeface="Lucida Sans Unicode"/>
              </a:rPr>
              <a:t>255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544309">
              <a:lnSpc>
                <a:spcPct val="100000"/>
              </a:lnSpc>
              <a:spcBef>
                <a:spcPts val="105"/>
              </a:spcBef>
            </a:pPr>
            <a:r>
              <a:rPr dirty="0" spc="-65"/>
              <a:t>T</a:t>
            </a:r>
            <a:r>
              <a:rPr dirty="0" spc="465"/>
              <a:t>a</a:t>
            </a:r>
            <a:r>
              <a:rPr dirty="0" spc="310"/>
              <a:t>b</a:t>
            </a:r>
            <a:r>
              <a:rPr dirty="0"/>
              <a:t>l</a:t>
            </a:r>
            <a:r>
              <a:rPr dirty="0" spc="135"/>
              <a:t>e</a:t>
            </a:r>
            <a:r>
              <a:rPr dirty="0" spc="-280"/>
              <a:t> </a:t>
            </a:r>
            <a:r>
              <a:rPr dirty="0" spc="-165"/>
              <a:t>‘</a:t>
            </a:r>
            <a:r>
              <a:rPr dirty="0" spc="120"/>
              <a:t>P</a:t>
            </a:r>
            <a:r>
              <a:rPr dirty="0" spc="465"/>
              <a:t>a</a:t>
            </a:r>
            <a:r>
              <a:rPr dirty="0" spc="30"/>
              <a:t>t</a:t>
            </a:r>
            <a:r>
              <a:rPr dirty="0" spc="-10"/>
              <a:t>i</a:t>
            </a:r>
            <a:r>
              <a:rPr dirty="0" spc="135"/>
              <a:t>e</a:t>
            </a:r>
            <a:r>
              <a:rPr dirty="0" spc="265"/>
              <a:t>n</a:t>
            </a:r>
            <a:r>
              <a:rPr dirty="0" spc="30"/>
              <a:t>t</a:t>
            </a:r>
            <a:r>
              <a:rPr dirty="0" spc="405"/>
              <a:t>s</a:t>
            </a:r>
            <a:r>
              <a:rPr dirty="0" spc="-165"/>
              <a:t>’</a:t>
            </a:r>
            <a:r>
              <a:rPr dirty="0" spc="-260"/>
              <a:t>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5579" y="3340100"/>
            <a:ext cx="4391025" cy="2921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4659" marR="5080" indent="-442595">
              <a:lnSpc>
                <a:spcPct val="149600"/>
              </a:lnSpc>
              <a:spcBef>
                <a:spcPts val="95"/>
              </a:spcBef>
            </a:pPr>
            <a:r>
              <a:rPr dirty="0" sz="6350" spc="9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6350" spc="68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6350" spc="8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6350" spc="97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6350" spc="-9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6350" spc="19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6350" spc="102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6350" spc="645" b="1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dirty="0" sz="6350" spc="425" b="1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endParaRPr sz="6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4200" y="6798216"/>
            <a:ext cx="7369809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70" b="1">
                <a:latin typeface="Trebuchet MS"/>
                <a:cs typeface="Trebuchet MS"/>
              </a:rPr>
              <a:t>T</a:t>
            </a:r>
            <a:r>
              <a:rPr dirty="0" sz="3100" spc="445" b="1">
                <a:latin typeface="Trebuchet MS"/>
                <a:cs typeface="Trebuchet MS"/>
              </a:rPr>
              <a:t>a</a:t>
            </a:r>
            <a:r>
              <a:rPr dirty="0" sz="3100" spc="295" b="1">
                <a:latin typeface="Trebuchet MS"/>
                <a:cs typeface="Trebuchet MS"/>
              </a:rPr>
              <a:t>b</a:t>
            </a:r>
            <a:r>
              <a:rPr dirty="0" sz="3100" b="1">
                <a:latin typeface="Trebuchet MS"/>
                <a:cs typeface="Trebuchet MS"/>
              </a:rPr>
              <a:t>l</a:t>
            </a:r>
            <a:r>
              <a:rPr dirty="0" sz="3100" spc="125" b="1">
                <a:latin typeface="Trebuchet MS"/>
                <a:cs typeface="Trebuchet MS"/>
              </a:rPr>
              <a:t>e</a:t>
            </a:r>
            <a:r>
              <a:rPr dirty="0" sz="3100" spc="-280" b="1">
                <a:latin typeface="Trebuchet MS"/>
                <a:cs typeface="Trebuchet MS"/>
              </a:rPr>
              <a:t> </a:t>
            </a:r>
            <a:r>
              <a:rPr dirty="0" sz="3100" spc="-165" b="1">
                <a:latin typeface="Trebuchet MS"/>
                <a:cs typeface="Trebuchet MS"/>
              </a:rPr>
              <a:t>‘</a:t>
            </a:r>
            <a:r>
              <a:rPr dirty="0" sz="3100" spc="254" b="1">
                <a:latin typeface="Trebuchet MS"/>
                <a:cs typeface="Trebuchet MS"/>
              </a:rPr>
              <a:t>D</a:t>
            </a:r>
            <a:r>
              <a:rPr dirty="0" sz="3100" spc="215" b="1">
                <a:latin typeface="Trebuchet MS"/>
                <a:cs typeface="Trebuchet MS"/>
              </a:rPr>
              <a:t>o</a:t>
            </a:r>
            <a:r>
              <a:rPr dirty="0" sz="3100" spc="280" b="1">
                <a:latin typeface="Trebuchet MS"/>
                <a:cs typeface="Trebuchet MS"/>
              </a:rPr>
              <a:t>c</a:t>
            </a:r>
            <a:r>
              <a:rPr dirty="0" sz="3100" spc="20" b="1">
                <a:latin typeface="Trebuchet MS"/>
                <a:cs typeface="Trebuchet MS"/>
              </a:rPr>
              <a:t>t</a:t>
            </a:r>
            <a:r>
              <a:rPr dirty="0" sz="3100" spc="215" b="1">
                <a:latin typeface="Trebuchet MS"/>
                <a:cs typeface="Trebuchet MS"/>
              </a:rPr>
              <a:t>o</a:t>
            </a:r>
            <a:r>
              <a:rPr dirty="0" sz="3100" spc="-5" b="1">
                <a:latin typeface="Trebuchet MS"/>
                <a:cs typeface="Trebuchet MS"/>
              </a:rPr>
              <a:t>r</a:t>
            </a:r>
            <a:r>
              <a:rPr dirty="0" sz="3100" spc="385" b="1">
                <a:latin typeface="Trebuchet MS"/>
                <a:cs typeface="Trebuchet MS"/>
              </a:rPr>
              <a:t>s</a:t>
            </a:r>
            <a:r>
              <a:rPr dirty="0" sz="3100" spc="-165" b="1">
                <a:latin typeface="Trebuchet MS"/>
                <a:cs typeface="Trebuchet MS"/>
              </a:rPr>
              <a:t>’</a:t>
            </a:r>
            <a:r>
              <a:rPr dirty="0" sz="3100" spc="-260" b="1">
                <a:latin typeface="Trebuchet MS"/>
                <a:cs typeface="Trebuchet MS"/>
              </a:rPr>
              <a:t>:</a:t>
            </a:r>
            <a:endParaRPr sz="3100">
              <a:latin typeface="Trebuchet MS"/>
              <a:cs typeface="Trebuchet MS"/>
            </a:endParaRPr>
          </a:p>
          <a:p>
            <a:pPr marL="193675" indent="-181610">
              <a:lnSpc>
                <a:spcPts val="2065"/>
              </a:lnSpc>
              <a:spcBef>
                <a:spcPts val="1755"/>
              </a:spcBef>
              <a:buChar char="-"/>
              <a:tabLst>
                <a:tab pos="194310" algn="l"/>
              </a:tabLst>
            </a:pPr>
            <a:r>
              <a:rPr dirty="0" sz="1750" spc="-180">
                <a:latin typeface="Lucida Sans Unicode"/>
                <a:cs typeface="Lucida Sans Unicode"/>
              </a:rPr>
              <a:t>‘</a:t>
            </a:r>
            <a:r>
              <a:rPr dirty="0" sz="1750" spc="-85">
                <a:latin typeface="Lucida Sans Unicode"/>
                <a:cs typeface="Lucida Sans Unicode"/>
              </a:rPr>
              <a:t>D</a:t>
            </a:r>
            <a:r>
              <a:rPr dirty="0" sz="1750" spc="35">
                <a:latin typeface="Lucida Sans Unicode"/>
                <a:cs typeface="Lucida Sans Unicode"/>
              </a:rPr>
              <a:t>o</a:t>
            </a:r>
            <a:r>
              <a:rPr dirty="0" sz="1750" spc="155">
                <a:latin typeface="Lucida Sans Unicode"/>
                <a:cs typeface="Lucida Sans Unicode"/>
              </a:rPr>
              <a:t>c</a:t>
            </a:r>
            <a:r>
              <a:rPr dirty="0" sz="1750" spc="-25">
                <a:latin typeface="Lucida Sans Unicode"/>
                <a:cs typeface="Lucida Sans Unicode"/>
              </a:rPr>
              <a:t>t</a:t>
            </a:r>
            <a:r>
              <a:rPr dirty="0" sz="1750" spc="35">
                <a:latin typeface="Lucida Sans Unicode"/>
                <a:cs typeface="Lucida Sans Unicode"/>
              </a:rPr>
              <a:t>o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-80">
                <a:latin typeface="Lucida Sans Unicode"/>
                <a:cs typeface="Lucida Sans Unicode"/>
              </a:rPr>
              <a:t>I</a:t>
            </a:r>
            <a:r>
              <a:rPr dirty="0" sz="1750" spc="-85">
                <a:latin typeface="Lucida Sans Unicode"/>
                <a:cs typeface="Lucida Sans Unicode"/>
              </a:rPr>
              <a:t>D</a:t>
            </a:r>
            <a:r>
              <a:rPr dirty="0" sz="1750" spc="-180">
                <a:latin typeface="Lucida Sans Unicode"/>
                <a:cs typeface="Lucida Sans Unicode"/>
              </a:rPr>
              <a:t>’</a:t>
            </a:r>
            <a:r>
              <a:rPr dirty="0" sz="1750" spc="-185">
                <a:latin typeface="Lucida Sans Unicode"/>
                <a:cs typeface="Lucida Sans Unicode"/>
              </a:rPr>
              <a:t>: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80">
                <a:latin typeface="Lucida Sans Unicode"/>
                <a:cs typeface="Lucida Sans Unicode"/>
              </a:rPr>
              <a:t>I</a:t>
            </a:r>
            <a:r>
              <a:rPr dirty="0" sz="1750" spc="25">
                <a:latin typeface="Lucida Sans Unicode"/>
                <a:cs typeface="Lucida Sans Unicode"/>
              </a:rPr>
              <a:t>n</a:t>
            </a:r>
            <a:r>
              <a:rPr dirty="0" sz="1750" spc="-25">
                <a:latin typeface="Lucida Sans Unicode"/>
                <a:cs typeface="Lucida Sans Unicode"/>
              </a:rPr>
              <a:t>t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80">
                <a:latin typeface="Lucida Sans Unicode"/>
                <a:cs typeface="Lucida Sans Unicode"/>
              </a:rPr>
              <a:t>g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-210">
                <a:latin typeface="Lucida Sans Unicode"/>
                <a:cs typeface="Lucida Sans Unicode"/>
              </a:rPr>
              <a:t>,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35">
                <a:latin typeface="Lucida Sans Unicode"/>
                <a:cs typeface="Lucida Sans Unicode"/>
              </a:rPr>
              <a:t>P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-85">
                <a:latin typeface="Lucida Sans Unicode"/>
                <a:cs typeface="Lucida Sans Unicode"/>
              </a:rPr>
              <a:t>i</a:t>
            </a:r>
            <a:r>
              <a:rPr dirty="0" sz="1750" spc="155">
                <a:latin typeface="Lucida Sans Unicode"/>
                <a:cs typeface="Lucida Sans Unicode"/>
              </a:rPr>
              <a:t>m</a:t>
            </a:r>
            <a:r>
              <a:rPr dirty="0" sz="1750" spc="204">
                <a:latin typeface="Lucida Sans Unicode"/>
                <a:cs typeface="Lucida Sans Unicode"/>
              </a:rPr>
              <a:t>a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65">
                <a:latin typeface="Lucida Sans Unicode"/>
                <a:cs typeface="Lucida Sans Unicode"/>
              </a:rPr>
              <a:t>y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105">
                <a:latin typeface="Lucida Sans Unicode"/>
                <a:cs typeface="Lucida Sans Unicode"/>
              </a:rPr>
              <a:t>K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60">
                <a:latin typeface="Lucida Sans Unicode"/>
                <a:cs typeface="Lucida Sans Unicode"/>
              </a:rPr>
              <a:t>y</a:t>
            </a:r>
            <a:r>
              <a:rPr dirty="0" sz="1750" spc="-210">
                <a:latin typeface="Lucida Sans Unicode"/>
                <a:cs typeface="Lucida Sans Unicode"/>
              </a:rPr>
              <a:t>,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40">
                <a:latin typeface="Lucida Sans Unicode"/>
                <a:cs typeface="Lucida Sans Unicode"/>
              </a:rPr>
              <a:t>A</a:t>
            </a:r>
            <a:r>
              <a:rPr dirty="0" sz="1750" spc="25">
                <a:latin typeface="Lucida Sans Unicode"/>
                <a:cs typeface="Lucida Sans Unicode"/>
              </a:rPr>
              <a:t>u</a:t>
            </a:r>
            <a:r>
              <a:rPr dirty="0" sz="1750" spc="-25">
                <a:latin typeface="Lucida Sans Unicode"/>
                <a:cs typeface="Lucida Sans Unicode"/>
              </a:rPr>
              <a:t>t</a:t>
            </a:r>
            <a:r>
              <a:rPr dirty="0" sz="1750" spc="40">
                <a:latin typeface="Lucida Sans Unicode"/>
                <a:cs typeface="Lucida Sans Unicode"/>
              </a:rPr>
              <a:t>o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80">
                <a:latin typeface="Lucida Sans Unicode"/>
                <a:cs typeface="Lucida Sans Unicode"/>
              </a:rPr>
              <a:t>I</a:t>
            </a:r>
            <a:r>
              <a:rPr dirty="0" sz="1750" spc="25">
                <a:latin typeface="Lucida Sans Unicode"/>
                <a:cs typeface="Lucida Sans Unicode"/>
              </a:rPr>
              <a:t>n</a:t>
            </a:r>
            <a:r>
              <a:rPr dirty="0" sz="1750" spc="155">
                <a:latin typeface="Lucida Sans Unicode"/>
                <a:cs typeface="Lucida Sans Unicode"/>
              </a:rPr>
              <a:t>c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155">
                <a:latin typeface="Lucida Sans Unicode"/>
                <a:cs typeface="Lucida Sans Unicode"/>
              </a:rPr>
              <a:t>m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25">
                <a:latin typeface="Lucida Sans Unicode"/>
                <a:cs typeface="Lucida Sans Unicode"/>
              </a:rPr>
              <a:t>n</a:t>
            </a:r>
            <a:r>
              <a:rPr dirty="0" sz="1750" spc="-20">
                <a:latin typeface="Lucida Sans Unicode"/>
                <a:cs typeface="Lucida Sans Unicode"/>
              </a:rPr>
              <a:t>t</a:t>
            </a:r>
            <a:endParaRPr sz="1750">
              <a:latin typeface="Lucida Sans Unicode"/>
              <a:cs typeface="Lucida Sans Unicode"/>
            </a:endParaRPr>
          </a:p>
          <a:p>
            <a:pPr marL="193675" indent="-181610">
              <a:lnSpc>
                <a:spcPts val="2025"/>
              </a:lnSpc>
              <a:buChar char="-"/>
              <a:tabLst>
                <a:tab pos="194310" algn="l"/>
              </a:tabLst>
            </a:pPr>
            <a:r>
              <a:rPr dirty="0" sz="1750" spc="-20">
                <a:latin typeface="Lucida Sans Unicode"/>
                <a:cs typeface="Lucida Sans Unicode"/>
              </a:rPr>
              <a:t>‘Name’: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45">
                <a:latin typeface="Lucida Sans Unicode"/>
                <a:cs typeface="Lucida Sans Unicode"/>
              </a:rPr>
              <a:t>Variable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70">
                <a:latin typeface="Lucida Sans Unicode"/>
                <a:cs typeface="Lucida Sans Unicode"/>
              </a:rPr>
              <a:t>Character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10">
                <a:latin typeface="Lucida Sans Unicode"/>
                <a:cs typeface="Lucida Sans Unicode"/>
              </a:rPr>
              <a:t>(VARCHAR),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30">
                <a:latin typeface="Lucida Sans Unicode"/>
                <a:cs typeface="Lucida Sans Unicode"/>
              </a:rPr>
              <a:t>Maximum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5">
                <a:latin typeface="Lucida Sans Unicode"/>
                <a:cs typeface="Lucida Sans Unicode"/>
              </a:rPr>
              <a:t>Length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-50">
                <a:latin typeface="Lucida Sans Unicode"/>
                <a:cs typeface="Lucida Sans Unicode"/>
              </a:rPr>
              <a:t>255</a:t>
            </a:r>
            <a:endParaRPr sz="1750">
              <a:latin typeface="Lucida Sans Unicode"/>
              <a:cs typeface="Lucida Sans Unicode"/>
            </a:endParaRPr>
          </a:p>
          <a:p>
            <a:pPr marL="193675" indent="-181610">
              <a:lnSpc>
                <a:spcPts val="2025"/>
              </a:lnSpc>
              <a:buChar char="-"/>
              <a:tabLst>
                <a:tab pos="194310" algn="l"/>
              </a:tabLst>
            </a:pPr>
            <a:r>
              <a:rPr dirty="0" sz="1750" spc="-180">
                <a:latin typeface="Lucida Sans Unicode"/>
                <a:cs typeface="Lucida Sans Unicode"/>
              </a:rPr>
              <a:t>‘</a:t>
            </a:r>
            <a:r>
              <a:rPr dirty="0" sz="1750" spc="-40">
                <a:latin typeface="Lucida Sans Unicode"/>
                <a:cs typeface="Lucida Sans Unicode"/>
              </a:rPr>
              <a:t>A</a:t>
            </a:r>
            <a:r>
              <a:rPr dirty="0" sz="1750" spc="80">
                <a:latin typeface="Lucida Sans Unicode"/>
                <a:cs typeface="Lucida Sans Unicode"/>
              </a:rPr>
              <a:t>g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-180">
                <a:latin typeface="Lucida Sans Unicode"/>
                <a:cs typeface="Lucida Sans Unicode"/>
              </a:rPr>
              <a:t>’</a:t>
            </a:r>
            <a:r>
              <a:rPr dirty="0" sz="1750" spc="-185">
                <a:latin typeface="Lucida Sans Unicode"/>
                <a:cs typeface="Lucida Sans Unicode"/>
              </a:rPr>
              <a:t>: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80">
                <a:latin typeface="Lucida Sans Unicode"/>
                <a:cs typeface="Lucida Sans Unicode"/>
              </a:rPr>
              <a:t>I</a:t>
            </a:r>
            <a:r>
              <a:rPr dirty="0" sz="1750" spc="25">
                <a:latin typeface="Lucida Sans Unicode"/>
                <a:cs typeface="Lucida Sans Unicode"/>
              </a:rPr>
              <a:t>n</a:t>
            </a:r>
            <a:r>
              <a:rPr dirty="0" sz="1750" spc="-25">
                <a:latin typeface="Lucida Sans Unicode"/>
                <a:cs typeface="Lucida Sans Unicode"/>
              </a:rPr>
              <a:t>t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80">
                <a:latin typeface="Lucida Sans Unicode"/>
                <a:cs typeface="Lucida Sans Unicode"/>
              </a:rPr>
              <a:t>g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-70">
                <a:latin typeface="Lucida Sans Unicode"/>
                <a:cs typeface="Lucida Sans Unicode"/>
              </a:rPr>
              <a:t>r</a:t>
            </a:r>
            <a:endParaRPr sz="1750">
              <a:latin typeface="Lucida Sans Unicode"/>
              <a:cs typeface="Lucida Sans Unicode"/>
            </a:endParaRPr>
          </a:p>
          <a:p>
            <a:pPr marL="12700" marR="5080">
              <a:lnSpc>
                <a:spcPts val="2030"/>
              </a:lnSpc>
              <a:spcBef>
                <a:spcPts val="90"/>
              </a:spcBef>
              <a:buChar char="-"/>
              <a:tabLst>
                <a:tab pos="194310" algn="l"/>
              </a:tabLst>
            </a:pPr>
            <a:r>
              <a:rPr dirty="0" sz="1750" spc="-15">
                <a:latin typeface="Lucida Sans Unicode"/>
                <a:cs typeface="Lucida Sans Unicode"/>
              </a:rPr>
              <a:t>‘Specialization’: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45">
                <a:latin typeface="Lucida Sans Unicode"/>
                <a:cs typeface="Lucida Sans Unicode"/>
              </a:rPr>
              <a:t>Variable</a:t>
            </a:r>
            <a:r>
              <a:rPr dirty="0" sz="1750" spc="-80">
                <a:latin typeface="Lucida Sans Unicode"/>
                <a:cs typeface="Lucida Sans Unicode"/>
              </a:rPr>
              <a:t> </a:t>
            </a:r>
            <a:r>
              <a:rPr dirty="0" sz="1750" spc="70">
                <a:latin typeface="Lucida Sans Unicode"/>
                <a:cs typeface="Lucida Sans Unicode"/>
              </a:rPr>
              <a:t>Character</a:t>
            </a:r>
            <a:r>
              <a:rPr dirty="0" sz="1750" spc="-80">
                <a:latin typeface="Lucida Sans Unicode"/>
                <a:cs typeface="Lucida Sans Unicode"/>
              </a:rPr>
              <a:t> </a:t>
            </a:r>
            <a:r>
              <a:rPr dirty="0" sz="1750" spc="10">
                <a:latin typeface="Lucida Sans Unicode"/>
                <a:cs typeface="Lucida Sans Unicode"/>
              </a:rPr>
              <a:t>(VARCHAR),</a:t>
            </a:r>
            <a:r>
              <a:rPr dirty="0" sz="1750" spc="-80">
                <a:latin typeface="Lucida Sans Unicode"/>
                <a:cs typeface="Lucida Sans Unicode"/>
              </a:rPr>
              <a:t> </a:t>
            </a:r>
            <a:r>
              <a:rPr dirty="0" sz="1750" spc="30">
                <a:latin typeface="Lucida Sans Unicode"/>
                <a:cs typeface="Lucida Sans Unicode"/>
              </a:rPr>
              <a:t>Maximum</a:t>
            </a:r>
            <a:r>
              <a:rPr dirty="0" sz="1750" spc="-80">
                <a:latin typeface="Lucida Sans Unicode"/>
                <a:cs typeface="Lucida Sans Unicode"/>
              </a:rPr>
              <a:t> </a:t>
            </a:r>
            <a:r>
              <a:rPr dirty="0" sz="1750" spc="5">
                <a:latin typeface="Lucida Sans Unicode"/>
                <a:cs typeface="Lucida Sans Unicode"/>
              </a:rPr>
              <a:t>Length </a:t>
            </a:r>
            <a:r>
              <a:rPr dirty="0" sz="1750" spc="-540">
                <a:latin typeface="Lucida Sans Unicode"/>
                <a:cs typeface="Lucida Sans Unicode"/>
              </a:rPr>
              <a:t> </a:t>
            </a:r>
            <a:r>
              <a:rPr dirty="0" sz="1750" spc="-50">
                <a:latin typeface="Lucida Sans Unicode"/>
                <a:cs typeface="Lucida Sans Unicode"/>
              </a:rPr>
              <a:t>255</a:t>
            </a:r>
            <a:endParaRPr sz="1750">
              <a:latin typeface="Lucida Sans Unicode"/>
              <a:cs typeface="Lucida Sans Unicode"/>
            </a:endParaRPr>
          </a:p>
          <a:p>
            <a:pPr marL="193675" indent="-181610">
              <a:lnSpc>
                <a:spcPts val="1925"/>
              </a:lnSpc>
              <a:buChar char="-"/>
              <a:tabLst>
                <a:tab pos="194310" algn="l"/>
              </a:tabLst>
            </a:pPr>
            <a:r>
              <a:rPr dirty="0" sz="1750" spc="-180">
                <a:latin typeface="Lucida Sans Unicode"/>
                <a:cs typeface="Lucida Sans Unicode"/>
              </a:rPr>
              <a:t>‘</a:t>
            </a:r>
            <a:r>
              <a:rPr dirty="0" sz="1750" spc="75">
                <a:latin typeface="Lucida Sans Unicode"/>
                <a:cs typeface="Lucida Sans Unicode"/>
              </a:rPr>
              <a:t>S</a:t>
            </a:r>
            <a:r>
              <a:rPr dirty="0" sz="1750" spc="204">
                <a:latin typeface="Lucida Sans Unicode"/>
                <a:cs typeface="Lucida Sans Unicode"/>
              </a:rPr>
              <a:t>a</a:t>
            </a:r>
            <a:r>
              <a:rPr dirty="0" sz="1750" spc="-85">
                <a:latin typeface="Lucida Sans Unicode"/>
                <a:cs typeface="Lucida Sans Unicode"/>
              </a:rPr>
              <a:t>l</a:t>
            </a:r>
            <a:r>
              <a:rPr dirty="0" sz="1750" spc="204">
                <a:latin typeface="Lucida Sans Unicode"/>
                <a:cs typeface="Lucida Sans Unicode"/>
              </a:rPr>
              <a:t>a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60">
                <a:latin typeface="Lucida Sans Unicode"/>
                <a:cs typeface="Lucida Sans Unicode"/>
              </a:rPr>
              <a:t>y</a:t>
            </a:r>
            <a:r>
              <a:rPr dirty="0" sz="1750" spc="-180">
                <a:latin typeface="Lucida Sans Unicode"/>
                <a:cs typeface="Lucida Sans Unicode"/>
              </a:rPr>
              <a:t>’</a:t>
            </a:r>
            <a:r>
              <a:rPr dirty="0" sz="1750" spc="-185">
                <a:latin typeface="Lucida Sans Unicode"/>
                <a:cs typeface="Lucida Sans Unicode"/>
              </a:rPr>
              <a:t>: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85">
                <a:latin typeface="Lucida Sans Unicode"/>
                <a:cs typeface="Lucida Sans Unicode"/>
              </a:rPr>
              <a:t>D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155">
                <a:latin typeface="Lucida Sans Unicode"/>
                <a:cs typeface="Lucida Sans Unicode"/>
              </a:rPr>
              <a:t>c</a:t>
            </a:r>
            <a:r>
              <a:rPr dirty="0" sz="1750" spc="-85">
                <a:latin typeface="Lucida Sans Unicode"/>
                <a:cs typeface="Lucida Sans Unicode"/>
              </a:rPr>
              <a:t>i</a:t>
            </a:r>
            <a:r>
              <a:rPr dirty="0" sz="1750" spc="155">
                <a:latin typeface="Lucida Sans Unicode"/>
                <a:cs typeface="Lucida Sans Unicode"/>
              </a:rPr>
              <a:t>m</a:t>
            </a:r>
            <a:r>
              <a:rPr dirty="0" sz="1750" spc="204">
                <a:latin typeface="Lucida Sans Unicode"/>
                <a:cs typeface="Lucida Sans Unicode"/>
              </a:rPr>
              <a:t>a</a:t>
            </a:r>
            <a:r>
              <a:rPr dirty="0" sz="1750" spc="-85">
                <a:latin typeface="Lucida Sans Unicode"/>
                <a:cs typeface="Lucida Sans Unicode"/>
              </a:rPr>
              <a:t>l</a:t>
            </a:r>
            <a:r>
              <a:rPr dirty="0" sz="1750" spc="-210">
                <a:latin typeface="Lucida Sans Unicode"/>
                <a:cs typeface="Lucida Sans Unicode"/>
              </a:rPr>
              <a:t>,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35">
                <a:latin typeface="Lucida Sans Unicode"/>
                <a:cs typeface="Lucida Sans Unicode"/>
              </a:rPr>
              <a:t>P</a:t>
            </a:r>
            <a:r>
              <a:rPr dirty="0" sz="1750" spc="-75">
                <a:latin typeface="Lucida Sans Unicode"/>
                <a:cs typeface="Lucida Sans Unicode"/>
              </a:rPr>
              <a:t>r</a:t>
            </a:r>
            <a:r>
              <a:rPr dirty="0" sz="1750" spc="100">
                <a:latin typeface="Lucida Sans Unicode"/>
                <a:cs typeface="Lucida Sans Unicode"/>
              </a:rPr>
              <a:t>e</a:t>
            </a:r>
            <a:r>
              <a:rPr dirty="0" sz="1750" spc="155">
                <a:latin typeface="Lucida Sans Unicode"/>
                <a:cs typeface="Lucida Sans Unicode"/>
              </a:rPr>
              <a:t>c</a:t>
            </a:r>
            <a:r>
              <a:rPr dirty="0" sz="1750" spc="-85">
                <a:latin typeface="Lucida Sans Unicode"/>
                <a:cs typeface="Lucida Sans Unicode"/>
              </a:rPr>
              <a:t>i</a:t>
            </a:r>
            <a:r>
              <a:rPr dirty="0" sz="1750" spc="10">
                <a:latin typeface="Lucida Sans Unicode"/>
                <a:cs typeface="Lucida Sans Unicode"/>
              </a:rPr>
              <a:t>s</a:t>
            </a:r>
            <a:r>
              <a:rPr dirty="0" sz="1750" spc="-85">
                <a:latin typeface="Lucida Sans Unicode"/>
                <a:cs typeface="Lucida Sans Unicode"/>
              </a:rPr>
              <a:t>i</a:t>
            </a:r>
            <a:r>
              <a:rPr dirty="0" sz="1750" spc="35">
                <a:latin typeface="Lucida Sans Unicode"/>
                <a:cs typeface="Lucida Sans Unicode"/>
              </a:rPr>
              <a:t>o</a:t>
            </a:r>
            <a:r>
              <a:rPr dirty="0" sz="1750" spc="30">
                <a:latin typeface="Lucida Sans Unicode"/>
                <a:cs typeface="Lucida Sans Unicode"/>
              </a:rPr>
              <a:t>n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555">
                <a:latin typeface="Lucida Sans Unicode"/>
                <a:cs typeface="Lucida Sans Unicode"/>
              </a:rPr>
              <a:t>1</a:t>
            </a:r>
            <a:r>
              <a:rPr dirty="0" sz="1750" spc="-20">
                <a:latin typeface="Lucida Sans Unicode"/>
                <a:cs typeface="Lucida Sans Unicode"/>
              </a:rPr>
              <a:t>0</a:t>
            </a:r>
            <a:r>
              <a:rPr dirty="0" sz="1750" spc="-210">
                <a:latin typeface="Lucida Sans Unicode"/>
                <a:cs typeface="Lucida Sans Unicode"/>
              </a:rPr>
              <a:t>,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75">
                <a:latin typeface="Lucida Sans Unicode"/>
                <a:cs typeface="Lucida Sans Unicode"/>
              </a:rPr>
              <a:t>S</a:t>
            </a:r>
            <a:r>
              <a:rPr dirty="0" sz="1750" spc="155">
                <a:latin typeface="Lucida Sans Unicode"/>
                <a:cs typeface="Lucida Sans Unicode"/>
              </a:rPr>
              <a:t>c</a:t>
            </a:r>
            <a:r>
              <a:rPr dirty="0" sz="1750" spc="204">
                <a:latin typeface="Lucida Sans Unicode"/>
                <a:cs typeface="Lucida Sans Unicode"/>
              </a:rPr>
              <a:t>a</a:t>
            </a:r>
            <a:r>
              <a:rPr dirty="0" sz="1750" spc="-85">
                <a:latin typeface="Lucida Sans Unicode"/>
                <a:cs typeface="Lucida Sans Unicode"/>
              </a:rPr>
              <a:t>l</a:t>
            </a:r>
            <a:r>
              <a:rPr dirty="0" sz="1750" spc="105">
                <a:latin typeface="Lucida Sans Unicode"/>
                <a:cs typeface="Lucida Sans Unicode"/>
              </a:rPr>
              <a:t>e</a:t>
            </a:r>
            <a:r>
              <a:rPr dirty="0" sz="1750" spc="-90">
                <a:latin typeface="Lucida Sans Unicode"/>
                <a:cs typeface="Lucida Sans Unicode"/>
              </a:rPr>
              <a:t> </a:t>
            </a:r>
            <a:r>
              <a:rPr dirty="0" sz="1750" spc="-105">
                <a:latin typeface="Lucida Sans Unicode"/>
                <a:cs typeface="Lucida Sans Unicode"/>
              </a:rPr>
              <a:t>2</a:t>
            </a:r>
            <a:endParaRPr sz="1750">
              <a:latin typeface="Lucida Sans Unicode"/>
              <a:cs typeface="Lucida Sans Unicode"/>
            </a:endParaRPr>
          </a:p>
          <a:p>
            <a:pPr marL="193675" indent="-181610">
              <a:lnSpc>
                <a:spcPts val="2065"/>
              </a:lnSpc>
              <a:buChar char="-"/>
              <a:tabLst>
                <a:tab pos="194310" algn="l"/>
              </a:tabLst>
            </a:pPr>
            <a:r>
              <a:rPr dirty="0" sz="1750" spc="-50">
                <a:latin typeface="Lucida Sans Unicode"/>
                <a:cs typeface="Lucida Sans Unicode"/>
              </a:rPr>
              <a:t>‘Contact`: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45">
                <a:latin typeface="Lucida Sans Unicode"/>
                <a:cs typeface="Lucida Sans Unicode"/>
              </a:rPr>
              <a:t>Variable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70">
                <a:latin typeface="Lucida Sans Unicode"/>
                <a:cs typeface="Lucida Sans Unicode"/>
              </a:rPr>
              <a:t>Character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10">
                <a:latin typeface="Lucida Sans Unicode"/>
                <a:cs typeface="Lucida Sans Unicode"/>
              </a:rPr>
              <a:t>(VARCHAR),</a:t>
            </a:r>
            <a:r>
              <a:rPr dirty="0" sz="1750" spc="-80">
                <a:latin typeface="Lucida Sans Unicode"/>
                <a:cs typeface="Lucida Sans Unicode"/>
              </a:rPr>
              <a:t> </a:t>
            </a:r>
            <a:r>
              <a:rPr dirty="0" sz="1750" spc="30">
                <a:latin typeface="Lucida Sans Unicode"/>
                <a:cs typeface="Lucida Sans Unicode"/>
              </a:rPr>
              <a:t>Maximum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5">
                <a:latin typeface="Lucida Sans Unicode"/>
                <a:cs typeface="Lucida Sans Unicode"/>
              </a:rPr>
              <a:t>Length</a:t>
            </a:r>
            <a:r>
              <a:rPr dirty="0" sz="1750" spc="-85">
                <a:latin typeface="Lucida Sans Unicode"/>
                <a:cs typeface="Lucida Sans Unicode"/>
              </a:rPr>
              <a:t> </a:t>
            </a:r>
            <a:r>
              <a:rPr dirty="0" sz="1750" spc="-50">
                <a:latin typeface="Lucida Sans Unicode"/>
                <a:cs typeface="Lucida Sans Unicode"/>
              </a:rPr>
              <a:t>255</a:t>
            </a:r>
            <a:endParaRPr sz="1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5101018"/>
            <a:ext cx="37750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 b="1">
                <a:latin typeface="Trebuchet MS"/>
                <a:cs typeface="Trebuchet MS"/>
              </a:rPr>
              <a:t>T</a:t>
            </a:r>
            <a:r>
              <a:rPr dirty="0" sz="2600" spc="375" b="1">
                <a:latin typeface="Trebuchet MS"/>
                <a:cs typeface="Trebuchet MS"/>
              </a:rPr>
              <a:t>a</a:t>
            </a:r>
            <a:r>
              <a:rPr dirty="0" sz="2600" spc="245" b="1">
                <a:latin typeface="Trebuchet MS"/>
                <a:cs typeface="Trebuchet MS"/>
              </a:rPr>
              <a:t>b</a:t>
            </a:r>
            <a:r>
              <a:rPr dirty="0" sz="2600" spc="-5" b="1">
                <a:latin typeface="Trebuchet MS"/>
                <a:cs typeface="Trebuchet MS"/>
              </a:rPr>
              <a:t>l</a:t>
            </a:r>
            <a:r>
              <a:rPr dirty="0" sz="2600" spc="105" b="1">
                <a:latin typeface="Trebuchet MS"/>
                <a:cs typeface="Trebuchet MS"/>
              </a:rPr>
              <a:t>e</a:t>
            </a:r>
            <a:r>
              <a:rPr dirty="0" sz="2600" spc="-235" b="1">
                <a:latin typeface="Trebuchet MS"/>
                <a:cs typeface="Trebuchet MS"/>
              </a:rPr>
              <a:t> 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260" b="1">
                <a:latin typeface="Trebuchet MS"/>
                <a:cs typeface="Trebuchet MS"/>
              </a:rPr>
              <a:t>A</a:t>
            </a:r>
            <a:r>
              <a:rPr dirty="0" sz="2600" spc="245" b="1">
                <a:latin typeface="Trebuchet MS"/>
                <a:cs typeface="Trebuchet MS"/>
              </a:rPr>
              <a:t>pp</a:t>
            </a:r>
            <a:r>
              <a:rPr dirty="0" sz="2600" spc="175" b="1">
                <a:latin typeface="Trebuchet MS"/>
                <a:cs typeface="Trebuchet MS"/>
              </a:rPr>
              <a:t>o</a:t>
            </a:r>
            <a:r>
              <a:rPr dirty="0" sz="2600" spc="-15" b="1">
                <a:latin typeface="Trebuchet MS"/>
                <a:cs typeface="Trebuchet MS"/>
              </a:rPr>
              <a:t>i</a:t>
            </a:r>
            <a:r>
              <a:rPr dirty="0" sz="2600" spc="210" b="1">
                <a:latin typeface="Trebuchet MS"/>
                <a:cs typeface="Trebuchet MS"/>
              </a:rPr>
              <a:t>n</a:t>
            </a:r>
            <a:r>
              <a:rPr dirty="0" sz="2600" spc="15" b="1">
                <a:latin typeface="Trebuchet MS"/>
                <a:cs typeface="Trebuchet MS"/>
              </a:rPr>
              <a:t>t</a:t>
            </a:r>
            <a:r>
              <a:rPr dirty="0" sz="2600" spc="509" b="1">
                <a:latin typeface="Trebuchet MS"/>
                <a:cs typeface="Trebuchet MS"/>
              </a:rPr>
              <a:t>m</a:t>
            </a:r>
            <a:r>
              <a:rPr dirty="0" sz="2600" spc="100" b="1">
                <a:latin typeface="Trebuchet MS"/>
                <a:cs typeface="Trebuchet MS"/>
              </a:rPr>
              <a:t>e</a:t>
            </a:r>
            <a:r>
              <a:rPr dirty="0" sz="2600" spc="210" b="1">
                <a:latin typeface="Trebuchet MS"/>
                <a:cs typeface="Trebuchet MS"/>
              </a:rPr>
              <a:t>n</a:t>
            </a:r>
            <a:r>
              <a:rPr dirty="0" sz="2600" spc="15" b="1">
                <a:latin typeface="Trebuchet MS"/>
                <a:cs typeface="Trebuchet MS"/>
              </a:rPr>
              <a:t>t</a:t>
            </a:r>
            <a:r>
              <a:rPr dirty="0" sz="2600" spc="325" b="1">
                <a:latin typeface="Trebuchet MS"/>
                <a:cs typeface="Trebuchet MS"/>
              </a:rPr>
              <a:t>s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-220" b="1"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6108902"/>
            <a:ext cx="4466590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30">
                <a:latin typeface="Lucida Sans Unicode"/>
                <a:cs typeface="Lucida Sans Unicode"/>
              </a:rPr>
              <a:t>A</a:t>
            </a:r>
            <a:r>
              <a:rPr dirty="0" sz="1800" spc="80">
                <a:latin typeface="Lucida Sans Unicode"/>
                <a:cs typeface="Lucida Sans Unicode"/>
              </a:rPr>
              <a:t>pp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P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70">
                <a:latin typeface="Lucida Sans Unicode"/>
                <a:cs typeface="Lucida Sans Unicode"/>
              </a:rPr>
              <a:t>y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70">
                <a:latin typeface="Lucida Sans Unicode"/>
                <a:cs typeface="Lucida Sans Unicode"/>
              </a:rPr>
              <a:t>y</a:t>
            </a:r>
            <a:r>
              <a:rPr dirty="0" sz="1800" spc="-215">
                <a:latin typeface="Lucida Sans Unicode"/>
                <a:cs typeface="Lucida Sans Unicode"/>
              </a:rPr>
              <a:t>,  </a:t>
            </a:r>
            <a:r>
              <a:rPr dirty="0" sz="1800" spc="5">
                <a:latin typeface="Lucida Sans Unicode"/>
                <a:cs typeface="Lucida Sans Unicode"/>
              </a:rPr>
              <a:t>Auto</a:t>
            </a:r>
            <a:r>
              <a:rPr dirty="0" sz="1800" spc="-95">
                <a:latin typeface="Lucida Sans Unicode"/>
                <a:cs typeface="Lucida Sans Unicode"/>
              </a:rPr>
              <a:t> </a:t>
            </a:r>
            <a:r>
              <a:rPr dirty="0" sz="1800" spc="50">
                <a:latin typeface="Lucida Sans Unicode"/>
                <a:cs typeface="Lucida Sans Unicode"/>
              </a:rPr>
              <a:t>Increment</a:t>
            </a:r>
            <a:endParaRPr sz="1800">
              <a:latin typeface="Lucida Sans Unicode"/>
              <a:cs typeface="Lucida Sans Unicode"/>
            </a:endParaRPr>
          </a:p>
          <a:p>
            <a:pPr marL="12700" marR="786765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45">
                <a:latin typeface="Lucida Sans Unicode"/>
                <a:cs typeface="Lucida Sans Unicode"/>
              </a:rPr>
              <a:t>P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F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50">
                <a:latin typeface="Lucida Sans Unicode"/>
                <a:cs typeface="Lucida Sans Unicode"/>
              </a:rPr>
              <a:t>y  </a:t>
            </a:r>
            <a:r>
              <a:rPr dirty="0" sz="1800" spc="35">
                <a:latin typeface="Lucida Sans Unicode"/>
                <a:cs typeface="Lucida Sans Unicode"/>
              </a:rPr>
              <a:t>referencing</a:t>
            </a:r>
            <a:r>
              <a:rPr dirty="0" sz="1800" spc="-114">
                <a:latin typeface="Lucida Sans Unicode"/>
                <a:cs typeface="Lucida Sans Unicode"/>
              </a:rPr>
              <a:t> </a:t>
            </a:r>
            <a:r>
              <a:rPr dirty="0" sz="1800" spc="-50">
                <a:latin typeface="Lucida Sans Unicode"/>
                <a:cs typeface="Lucida Sans Unicode"/>
              </a:rPr>
              <a:t>`Patients.PatientID`</a:t>
            </a:r>
            <a:endParaRPr sz="1800">
              <a:latin typeface="Lucida Sans Unicode"/>
              <a:cs typeface="Lucida Sans Unicode"/>
            </a:endParaRPr>
          </a:p>
          <a:p>
            <a:pPr marL="12700" marR="82296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F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50">
                <a:latin typeface="Lucida Sans Unicode"/>
                <a:cs typeface="Lucida Sans Unicode"/>
              </a:rPr>
              <a:t>y  </a:t>
            </a:r>
            <a:r>
              <a:rPr dirty="0" sz="1800" spc="35">
                <a:latin typeface="Lucida Sans Unicode"/>
                <a:cs typeface="Lucida Sans Unicode"/>
              </a:rPr>
              <a:t>referencing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`Doctors.DoctorID`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0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5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65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65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  <a:p>
            <a:pPr marL="12700" marR="75438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85">
                <a:latin typeface="Lucida Sans Unicode"/>
                <a:cs typeface="Lucida Sans Unicode"/>
              </a:rPr>
              <a:t>S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30">
                <a:latin typeface="Lucida Sans Unicode"/>
                <a:cs typeface="Lucida Sans Unicode"/>
              </a:rPr>
              <a:t>u</a:t>
            </a:r>
            <a:r>
              <a:rPr dirty="0" sz="1800" spc="20">
                <a:latin typeface="Lucida Sans Unicode"/>
                <a:cs typeface="Lucida Sans Unicode"/>
              </a:rPr>
              <a:t>s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35">
                <a:latin typeface="Lucida Sans Unicode"/>
                <a:cs typeface="Lucida Sans Unicode"/>
              </a:rPr>
              <a:t>V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80">
                <a:latin typeface="Lucida Sans Unicode"/>
                <a:cs typeface="Lucida Sans Unicode"/>
              </a:rPr>
              <a:t>b</a:t>
            </a:r>
            <a:r>
              <a:rPr dirty="0" sz="1800" spc="-80">
                <a:latin typeface="Lucida Sans Unicode"/>
                <a:cs typeface="Lucida Sans Unicode"/>
              </a:rPr>
              <a:t>l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140">
                <a:latin typeface="Lucida Sans Unicode"/>
                <a:cs typeface="Lucida Sans Unicode"/>
              </a:rPr>
              <a:t>C</a:t>
            </a:r>
            <a:r>
              <a:rPr dirty="0" sz="1800" spc="30">
                <a:latin typeface="Lucida Sans Unicode"/>
                <a:cs typeface="Lucida Sans Unicode"/>
              </a:rPr>
              <a:t>h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0">
                <a:latin typeface="Lucida Sans Unicode"/>
                <a:cs typeface="Lucida Sans Unicode"/>
              </a:rPr>
              <a:t>r  </a:t>
            </a:r>
            <a:r>
              <a:rPr dirty="0" sz="1800" spc="20">
                <a:latin typeface="Lucida Sans Unicode"/>
                <a:cs typeface="Lucida Sans Unicode"/>
              </a:rPr>
              <a:t>(VARCHAR),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40">
                <a:latin typeface="Lucida Sans Unicode"/>
                <a:cs typeface="Lucida Sans Unicode"/>
              </a:rPr>
              <a:t>Maximum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Length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20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3462" y="5826178"/>
            <a:ext cx="4660900" cy="0"/>
          </a:xfrm>
          <a:custGeom>
            <a:avLst/>
            <a:gdLst/>
            <a:ahLst/>
            <a:cxnLst/>
            <a:rect l="l" t="t" r="r" b="b"/>
            <a:pathLst>
              <a:path w="4660900" h="0">
                <a:moveTo>
                  <a:pt x="0" y="0"/>
                </a:moveTo>
                <a:lnTo>
                  <a:pt x="46607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22962" y="5101018"/>
            <a:ext cx="4053204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 b="1">
                <a:latin typeface="Trebuchet MS"/>
                <a:cs typeface="Trebuchet MS"/>
              </a:rPr>
              <a:t>T</a:t>
            </a:r>
            <a:r>
              <a:rPr dirty="0" sz="2600" spc="375" b="1">
                <a:latin typeface="Trebuchet MS"/>
                <a:cs typeface="Trebuchet MS"/>
              </a:rPr>
              <a:t>a</a:t>
            </a:r>
            <a:r>
              <a:rPr dirty="0" sz="2600" spc="245" b="1">
                <a:latin typeface="Trebuchet MS"/>
                <a:cs typeface="Trebuchet MS"/>
              </a:rPr>
              <a:t>b</a:t>
            </a:r>
            <a:r>
              <a:rPr dirty="0" sz="2600" spc="-5" b="1">
                <a:latin typeface="Trebuchet MS"/>
                <a:cs typeface="Trebuchet MS"/>
              </a:rPr>
              <a:t>l</a:t>
            </a:r>
            <a:r>
              <a:rPr dirty="0" sz="2600" spc="105" b="1">
                <a:latin typeface="Trebuchet MS"/>
                <a:cs typeface="Trebuchet MS"/>
              </a:rPr>
              <a:t>e</a:t>
            </a:r>
            <a:r>
              <a:rPr dirty="0" sz="2600" spc="-235" b="1">
                <a:latin typeface="Trebuchet MS"/>
                <a:cs typeface="Trebuchet MS"/>
              </a:rPr>
              <a:t> 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440" b="1">
                <a:latin typeface="Trebuchet MS"/>
                <a:cs typeface="Trebuchet MS"/>
              </a:rPr>
              <a:t>M</a:t>
            </a:r>
            <a:r>
              <a:rPr dirty="0" sz="2600" spc="100" b="1">
                <a:latin typeface="Trebuchet MS"/>
                <a:cs typeface="Trebuchet MS"/>
              </a:rPr>
              <a:t>e</a:t>
            </a:r>
            <a:r>
              <a:rPr dirty="0" sz="2600" spc="250" b="1">
                <a:latin typeface="Trebuchet MS"/>
                <a:cs typeface="Trebuchet MS"/>
              </a:rPr>
              <a:t>d</a:t>
            </a:r>
            <a:r>
              <a:rPr dirty="0" sz="2600" spc="-15" b="1">
                <a:latin typeface="Trebuchet MS"/>
                <a:cs typeface="Trebuchet MS"/>
              </a:rPr>
              <a:t>i</a:t>
            </a:r>
            <a:r>
              <a:rPr dirty="0" sz="2600" spc="235" b="1">
                <a:latin typeface="Trebuchet MS"/>
                <a:cs typeface="Trebuchet MS"/>
              </a:rPr>
              <a:t>c</a:t>
            </a:r>
            <a:r>
              <a:rPr dirty="0" sz="2600" spc="375" b="1">
                <a:latin typeface="Trebuchet MS"/>
                <a:cs typeface="Trebuchet MS"/>
              </a:rPr>
              <a:t>a</a:t>
            </a:r>
            <a:r>
              <a:rPr dirty="0" sz="2600" spc="-5" b="1">
                <a:latin typeface="Trebuchet MS"/>
                <a:cs typeface="Trebuchet MS"/>
              </a:rPr>
              <a:t>l</a:t>
            </a:r>
            <a:r>
              <a:rPr dirty="0" sz="2600" spc="100" b="1">
                <a:latin typeface="Trebuchet MS"/>
                <a:cs typeface="Trebuchet MS"/>
              </a:rPr>
              <a:t>R</a:t>
            </a:r>
            <a:r>
              <a:rPr dirty="0" sz="2600" spc="100" b="1">
                <a:latin typeface="Trebuchet MS"/>
                <a:cs typeface="Trebuchet MS"/>
              </a:rPr>
              <a:t>e</a:t>
            </a:r>
            <a:r>
              <a:rPr dirty="0" sz="2600" spc="235" b="1">
                <a:latin typeface="Trebuchet MS"/>
                <a:cs typeface="Trebuchet MS"/>
              </a:rPr>
              <a:t>c</a:t>
            </a:r>
            <a:r>
              <a:rPr dirty="0" sz="2600" spc="175" b="1">
                <a:latin typeface="Trebuchet MS"/>
                <a:cs typeface="Trebuchet MS"/>
              </a:rPr>
              <a:t>o</a:t>
            </a:r>
            <a:r>
              <a:rPr dirty="0" sz="2600" spc="-5" b="1">
                <a:latin typeface="Trebuchet MS"/>
                <a:cs typeface="Trebuchet MS"/>
              </a:rPr>
              <a:t>r</a:t>
            </a:r>
            <a:r>
              <a:rPr dirty="0" sz="2600" spc="250" b="1">
                <a:latin typeface="Trebuchet MS"/>
                <a:cs typeface="Trebuchet MS"/>
              </a:rPr>
              <a:t>d</a:t>
            </a:r>
            <a:r>
              <a:rPr dirty="0" sz="2600" spc="325" b="1">
                <a:latin typeface="Trebuchet MS"/>
                <a:cs typeface="Trebuchet MS"/>
              </a:rPr>
              <a:t>s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-220" b="1"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2962" y="6108902"/>
            <a:ext cx="4361180" cy="2854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45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80">
                <a:latin typeface="Lucida Sans Unicode"/>
                <a:cs typeface="Lucida Sans Unicode"/>
              </a:rPr>
              <a:t>d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P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70">
                <a:latin typeface="Lucida Sans Unicode"/>
                <a:cs typeface="Lucida Sans Unicode"/>
              </a:rPr>
              <a:t>y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70">
                <a:latin typeface="Lucida Sans Unicode"/>
                <a:cs typeface="Lucida Sans Unicode"/>
              </a:rPr>
              <a:t>y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30">
                <a:latin typeface="Lucida Sans Unicode"/>
                <a:cs typeface="Lucida Sans Unicode"/>
              </a:rPr>
              <a:t>A</a:t>
            </a:r>
            <a:r>
              <a:rPr dirty="0" sz="1800" spc="30">
                <a:latin typeface="Lucida Sans Unicode"/>
                <a:cs typeface="Lucida Sans Unicode"/>
              </a:rPr>
              <a:t>u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30">
                <a:latin typeface="Lucida Sans Unicode"/>
                <a:cs typeface="Lucida Sans Unicode"/>
              </a:rPr>
              <a:t>o  </a:t>
            </a:r>
            <a:r>
              <a:rPr dirty="0" sz="1800" spc="50">
                <a:latin typeface="Lucida Sans Unicode"/>
                <a:cs typeface="Lucida Sans Unicode"/>
              </a:rPr>
              <a:t>Increment</a:t>
            </a:r>
            <a:endParaRPr sz="1800">
              <a:latin typeface="Lucida Sans Unicode"/>
              <a:cs typeface="Lucida Sans Unicode"/>
            </a:endParaRPr>
          </a:p>
          <a:p>
            <a:pPr marL="12700" marR="681355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45">
                <a:latin typeface="Lucida Sans Unicode"/>
                <a:cs typeface="Lucida Sans Unicode"/>
              </a:rPr>
              <a:t>P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F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50">
                <a:latin typeface="Lucida Sans Unicode"/>
                <a:cs typeface="Lucida Sans Unicode"/>
              </a:rPr>
              <a:t>y  </a:t>
            </a:r>
            <a:r>
              <a:rPr dirty="0" sz="1800" spc="35">
                <a:latin typeface="Lucida Sans Unicode"/>
                <a:cs typeface="Lucida Sans Unicode"/>
              </a:rPr>
              <a:t>referencing</a:t>
            </a:r>
            <a:r>
              <a:rPr dirty="0" sz="1800" spc="-114">
                <a:latin typeface="Lucida Sans Unicode"/>
                <a:cs typeface="Lucida Sans Unicode"/>
              </a:rPr>
              <a:t> </a:t>
            </a:r>
            <a:r>
              <a:rPr dirty="0" sz="1800" spc="-50">
                <a:latin typeface="Lucida Sans Unicode"/>
                <a:cs typeface="Lucida Sans Unicode"/>
              </a:rPr>
              <a:t>`Patients.PatientID`</a:t>
            </a:r>
            <a:endParaRPr sz="1800">
              <a:latin typeface="Lucida Sans Unicode"/>
              <a:cs typeface="Lucida Sans Unicode"/>
            </a:endParaRPr>
          </a:p>
          <a:p>
            <a:pPr marL="12700" marR="71755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F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50">
                <a:latin typeface="Lucida Sans Unicode"/>
                <a:cs typeface="Lucida Sans Unicode"/>
              </a:rPr>
              <a:t>y  </a:t>
            </a:r>
            <a:r>
              <a:rPr dirty="0" sz="1800" spc="35">
                <a:latin typeface="Lucida Sans Unicode"/>
                <a:cs typeface="Lucida Sans Unicode"/>
              </a:rPr>
              <a:t>referencing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`Doctors.DoctorID`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0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5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20">
                <a:latin typeface="Lucida Sans Unicode"/>
                <a:cs typeface="Lucida Sans Unicode"/>
              </a:rPr>
              <a:t>s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20">
                <a:latin typeface="Lucida Sans Unicode"/>
                <a:cs typeface="Lucida Sans Unicode"/>
              </a:rPr>
              <a:t>s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65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245">
                <a:latin typeface="Lucida Sans Unicode"/>
                <a:cs typeface="Lucida Sans Unicode"/>
              </a:rPr>
              <a:t>x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5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65">
                <a:latin typeface="Lucida Sans Unicode"/>
                <a:cs typeface="Lucida Sans Unicode"/>
              </a:rPr>
              <a:t>T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70">
                <a:latin typeface="Lucida Sans Unicode"/>
                <a:cs typeface="Lucida Sans Unicode"/>
              </a:rPr>
              <a:t>m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65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245">
                <a:latin typeface="Lucida Sans Unicode"/>
                <a:cs typeface="Lucida Sans Unicode"/>
              </a:rPr>
              <a:t>x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40424" y="5826178"/>
            <a:ext cx="4660900" cy="0"/>
          </a:xfrm>
          <a:custGeom>
            <a:avLst/>
            <a:gdLst/>
            <a:ahLst/>
            <a:cxnLst/>
            <a:rect l="l" t="t" r="r" b="b"/>
            <a:pathLst>
              <a:path w="4660900" h="0">
                <a:moveTo>
                  <a:pt x="0" y="0"/>
                </a:moveTo>
                <a:lnTo>
                  <a:pt x="46607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29924" y="5101018"/>
            <a:ext cx="35712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60" b="1">
                <a:latin typeface="Trebuchet MS"/>
                <a:cs typeface="Trebuchet MS"/>
              </a:rPr>
              <a:t>T</a:t>
            </a:r>
            <a:r>
              <a:rPr dirty="0" sz="2600" spc="375" b="1">
                <a:latin typeface="Trebuchet MS"/>
                <a:cs typeface="Trebuchet MS"/>
              </a:rPr>
              <a:t>a</a:t>
            </a:r>
            <a:r>
              <a:rPr dirty="0" sz="2600" spc="245" b="1">
                <a:latin typeface="Trebuchet MS"/>
                <a:cs typeface="Trebuchet MS"/>
              </a:rPr>
              <a:t>b</a:t>
            </a:r>
            <a:r>
              <a:rPr dirty="0" sz="2600" spc="-5" b="1">
                <a:latin typeface="Trebuchet MS"/>
                <a:cs typeface="Trebuchet MS"/>
              </a:rPr>
              <a:t>l</a:t>
            </a:r>
            <a:r>
              <a:rPr dirty="0" sz="2600" spc="105" b="1">
                <a:latin typeface="Trebuchet MS"/>
                <a:cs typeface="Trebuchet MS"/>
              </a:rPr>
              <a:t>e</a:t>
            </a:r>
            <a:r>
              <a:rPr dirty="0" sz="2600" spc="-235" b="1">
                <a:latin typeface="Trebuchet MS"/>
                <a:cs typeface="Trebuchet MS"/>
              </a:rPr>
              <a:t> 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90" b="1">
                <a:latin typeface="Trebuchet MS"/>
                <a:cs typeface="Trebuchet MS"/>
              </a:rPr>
              <a:t>P</a:t>
            </a:r>
            <a:r>
              <a:rPr dirty="0" sz="2600" spc="-5" b="1">
                <a:latin typeface="Trebuchet MS"/>
                <a:cs typeface="Trebuchet MS"/>
              </a:rPr>
              <a:t>r</a:t>
            </a:r>
            <a:r>
              <a:rPr dirty="0" sz="2600" spc="100" b="1">
                <a:latin typeface="Trebuchet MS"/>
                <a:cs typeface="Trebuchet MS"/>
              </a:rPr>
              <a:t>e</a:t>
            </a:r>
            <a:r>
              <a:rPr dirty="0" sz="2600" spc="325" b="1">
                <a:latin typeface="Trebuchet MS"/>
                <a:cs typeface="Trebuchet MS"/>
              </a:rPr>
              <a:t>s</a:t>
            </a:r>
            <a:r>
              <a:rPr dirty="0" sz="2600" spc="235" b="1">
                <a:latin typeface="Trebuchet MS"/>
                <a:cs typeface="Trebuchet MS"/>
              </a:rPr>
              <a:t>c</a:t>
            </a:r>
            <a:r>
              <a:rPr dirty="0" sz="2600" spc="-5" b="1">
                <a:latin typeface="Trebuchet MS"/>
                <a:cs typeface="Trebuchet MS"/>
              </a:rPr>
              <a:t>r</a:t>
            </a:r>
            <a:r>
              <a:rPr dirty="0" sz="2600" spc="-15" b="1">
                <a:latin typeface="Trebuchet MS"/>
                <a:cs typeface="Trebuchet MS"/>
              </a:rPr>
              <a:t>i</a:t>
            </a:r>
            <a:r>
              <a:rPr dirty="0" sz="2600" spc="245" b="1">
                <a:latin typeface="Trebuchet MS"/>
                <a:cs typeface="Trebuchet MS"/>
              </a:rPr>
              <a:t>p</a:t>
            </a:r>
            <a:r>
              <a:rPr dirty="0" sz="2600" spc="15" b="1">
                <a:latin typeface="Trebuchet MS"/>
                <a:cs typeface="Trebuchet MS"/>
              </a:rPr>
              <a:t>t</a:t>
            </a:r>
            <a:r>
              <a:rPr dirty="0" sz="2600" spc="-15" b="1">
                <a:latin typeface="Trebuchet MS"/>
                <a:cs typeface="Trebuchet MS"/>
              </a:rPr>
              <a:t>i</a:t>
            </a:r>
            <a:r>
              <a:rPr dirty="0" sz="2600" spc="175" b="1">
                <a:latin typeface="Trebuchet MS"/>
                <a:cs typeface="Trebuchet MS"/>
              </a:rPr>
              <a:t>o</a:t>
            </a:r>
            <a:r>
              <a:rPr dirty="0" sz="2600" spc="210" b="1">
                <a:latin typeface="Trebuchet MS"/>
                <a:cs typeface="Trebuchet MS"/>
              </a:rPr>
              <a:t>n</a:t>
            </a:r>
            <a:r>
              <a:rPr dirty="0" sz="2600" spc="325" b="1">
                <a:latin typeface="Trebuchet MS"/>
                <a:cs typeface="Trebuchet MS"/>
              </a:rPr>
              <a:t>s</a:t>
            </a:r>
            <a:r>
              <a:rPr dirty="0" sz="2600" spc="-775" b="1">
                <a:latin typeface="Trebuchet MS"/>
                <a:cs typeface="Trebuchet MS"/>
              </a:rPr>
              <a:t>`</a:t>
            </a:r>
            <a:r>
              <a:rPr dirty="0" sz="2600" spc="-220" b="1"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29924" y="6108902"/>
            <a:ext cx="441261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7314">
              <a:lnSpc>
                <a:spcPct val="114599"/>
              </a:lnSpc>
              <a:spcBef>
                <a:spcPts val="100"/>
              </a:spcBef>
              <a:buChar char="-"/>
              <a:tabLst>
                <a:tab pos="200025" algn="l"/>
              </a:tabLst>
            </a:pPr>
            <a:r>
              <a:rPr dirty="0" sz="1800" spc="-85">
                <a:latin typeface="Lucida Sans Unicode"/>
                <a:cs typeface="Lucida Sans Unicode"/>
              </a:rPr>
              <a:t>`PrescriptionID`: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5">
                <a:latin typeface="Lucida Sans Unicode"/>
                <a:cs typeface="Lucida Sans Unicode"/>
              </a:rPr>
              <a:t>Integer,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40">
                <a:latin typeface="Lucida Sans Unicode"/>
                <a:cs typeface="Lucida Sans Unicode"/>
              </a:rPr>
              <a:t>Primary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35">
                <a:latin typeface="Lucida Sans Unicode"/>
                <a:cs typeface="Lucida Sans Unicode"/>
              </a:rPr>
              <a:t>Key, </a:t>
            </a:r>
            <a:r>
              <a:rPr dirty="0" sz="1800" spc="-550">
                <a:latin typeface="Lucida Sans Unicode"/>
                <a:cs typeface="Lucida Sans Unicode"/>
              </a:rPr>
              <a:t> </a:t>
            </a:r>
            <a:r>
              <a:rPr dirty="0" sz="1800" spc="5">
                <a:latin typeface="Lucida Sans Unicode"/>
                <a:cs typeface="Lucida Sans Unicode"/>
              </a:rPr>
              <a:t>Auto</a:t>
            </a:r>
            <a:r>
              <a:rPr dirty="0" sz="1800" spc="-95">
                <a:latin typeface="Lucida Sans Unicode"/>
                <a:cs typeface="Lucida Sans Unicode"/>
              </a:rPr>
              <a:t> </a:t>
            </a:r>
            <a:r>
              <a:rPr dirty="0" sz="1800" spc="50">
                <a:latin typeface="Lucida Sans Unicode"/>
                <a:cs typeface="Lucida Sans Unicode"/>
              </a:rPr>
              <a:t>Increment</a:t>
            </a:r>
            <a:endParaRPr sz="1800">
              <a:latin typeface="Lucida Sans Unicode"/>
              <a:cs typeface="Lucida Sans Unicode"/>
            </a:endParaRPr>
          </a:p>
          <a:p>
            <a:pPr marL="12700" marR="508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45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80">
                <a:latin typeface="Lucida Sans Unicode"/>
                <a:cs typeface="Lucida Sans Unicode"/>
              </a:rPr>
              <a:t>d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15">
                <a:latin typeface="Lucida Sans Unicode"/>
                <a:cs typeface="Lucida Sans Unicode"/>
              </a:rPr>
              <a:t>,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60">
                <a:latin typeface="Lucida Sans Unicode"/>
                <a:cs typeface="Lucida Sans Unicode"/>
              </a:rPr>
              <a:t>F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100">
                <a:latin typeface="Lucida Sans Unicode"/>
                <a:cs typeface="Lucida Sans Unicode"/>
              </a:rPr>
              <a:t>K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50">
                <a:latin typeface="Lucida Sans Unicode"/>
                <a:cs typeface="Lucida Sans Unicode"/>
              </a:rPr>
              <a:t>y  </a:t>
            </a:r>
            <a:r>
              <a:rPr dirty="0" sz="1800" spc="35">
                <a:latin typeface="Lucida Sans Unicode"/>
                <a:cs typeface="Lucida Sans Unicode"/>
              </a:rPr>
              <a:t>referencing</a:t>
            </a:r>
            <a:r>
              <a:rPr dirty="0" sz="1800" spc="-114">
                <a:latin typeface="Lucida Sans Unicode"/>
                <a:cs typeface="Lucida Sans Unicode"/>
              </a:rPr>
              <a:t> </a:t>
            </a:r>
            <a:r>
              <a:rPr dirty="0" sz="1800" spc="-25">
                <a:latin typeface="Lucida Sans Unicode"/>
                <a:cs typeface="Lucida Sans Unicode"/>
              </a:rPr>
              <a:t>`MedicalRecords.RecordID`</a:t>
            </a:r>
            <a:endParaRPr sz="1800">
              <a:latin typeface="Lucida Sans Unicode"/>
              <a:cs typeface="Lucida Sans Unicode"/>
            </a:endParaRPr>
          </a:p>
          <a:p>
            <a:pPr marL="12700" marR="518159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5">
                <a:latin typeface="Lucida Sans Unicode"/>
                <a:cs typeface="Lucida Sans Unicode"/>
              </a:rPr>
              <a:t>M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80">
                <a:latin typeface="Lucida Sans Unicode"/>
                <a:cs typeface="Lucida Sans Unicode"/>
              </a:rPr>
              <a:t>d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35">
                <a:latin typeface="Lucida Sans Unicode"/>
                <a:cs typeface="Lucida Sans Unicode"/>
              </a:rPr>
              <a:t>V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80">
                <a:latin typeface="Lucida Sans Unicode"/>
                <a:cs typeface="Lucida Sans Unicode"/>
              </a:rPr>
              <a:t>b</a:t>
            </a:r>
            <a:r>
              <a:rPr dirty="0" sz="1800" spc="-80">
                <a:latin typeface="Lucida Sans Unicode"/>
                <a:cs typeface="Lucida Sans Unicode"/>
              </a:rPr>
              <a:t>l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140">
                <a:latin typeface="Lucida Sans Unicode"/>
                <a:cs typeface="Lucida Sans Unicode"/>
              </a:rPr>
              <a:t>C</a:t>
            </a:r>
            <a:r>
              <a:rPr dirty="0" sz="1800" spc="30">
                <a:latin typeface="Lucida Sans Unicode"/>
                <a:cs typeface="Lucida Sans Unicode"/>
              </a:rPr>
              <a:t>h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0">
                <a:latin typeface="Lucida Sans Unicode"/>
                <a:cs typeface="Lucida Sans Unicode"/>
              </a:rPr>
              <a:t>r  </a:t>
            </a:r>
            <a:r>
              <a:rPr dirty="0" sz="1800" spc="20">
                <a:latin typeface="Lucida Sans Unicode"/>
                <a:cs typeface="Lucida Sans Unicode"/>
              </a:rPr>
              <a:t>(VARCHAR),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40">
                <a:latin typeface="Lucida Sans Unicode"/>
                <a:cs typeface="Lucida Sans Unicode"/>
              </a:rPr>
              <a:t>Maximum</a:t>
            </a:r>
            <a:r>
              <a:rPr dirty="0" sz="1800" spc="-10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Length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-40">
                <a:latin typeface="Lucida Sans Unicode"/>
                <a:cs typeface="Lucida Sans Unicode"/>
              </a:rPr>
              <a:t>255</a:t>
            </a:r>
            <a:endParaRPr sz="1800">
              <a:latin typeface="Lucida Sans Unicode"/>
              <a:cs typeface="Lucida Sans Unicode"/>
            </a:endParaRPr>
          </a:p>
          <a:p>
            <a:pPr marL="12700" marR="68834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45">
                <a:latin typeface="Lucida Sans Unicode"/>
                <a:cs typeface="Lucida Sans Unicode"/>
              </a:rPr>
              <a:t>o</a:t>
            </a:r>
            <a:r>
              <a:rPr dirty="0" sz="1800" spc="20">
                <a:latin typeface="Lucida Sans Unicode"/>
                <a:cs typeface="Lucida Sans Unicode"/>
              </a:rPr>
              <a:t>s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90">
                <a:latin typeface="Lucida Sans Unicode"/>
                <a:cs typeface="Lucida Sans Unicode"/>
              </a:rPr>
              <a:t>g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35">
                <a:latin typeface="Lucida Sans Unicode"/>
                <a:cs typeface="Lucida Sans Unicode"/>
              </a:rPr>
              <a:t>V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80">
                <a:latin typeface="Lucida Sans Unicode"/>
                <a:cs typeface="Lucida Sans Unicode"/>
              </a:rPr>
              <a:t>i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80">
                <a:latin typeface="Lucida Sans Unicode"/>
                <a:cs typeface="Lucida Sans Unicode"/>
              </a:rPr>
              <a:t>b</a:t>
            </a:r>
            <a:r>
              <a:rPr dirty="0" sz="1800" spc="-80">
                <a:latin typeface="Lucida Sans Unicode"/>
                <a:cs typeface="Lucida Sans Unicode"/>
              </a:rPr>
              <a:t>l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140">
                <a:latin typeface="Lucida Sans Unicode"/>
                <a:cs typeface="Lucida Sans Unicode"/>
              </a:rPr>
              <a:t>C</a:t>
            </a:r>
            <a:r>
              <a:rPr dirty="0" sz="1800" spc="30">
                <a:latin typeface="Lucida Sans Unicode"/>
                <a:cs typeface="Lucida Sans Unicode"/>
              </a:rPr>
              <a:t>h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170">
                <a:latin typeface="Lucida Sans Unicode"/>
                <a:cs typeface="Lucida Sans Unicode"/>
              </a:rPr>
              <a:t>c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0">
                <a:latin typeface="Lucida Sans Unicode"/>
                <a:cs typeface="Lucida Sans Unicode"/>
              </a:rPr>
              <a:t>r  </a:t>
            </a:r>
            <a:r>
              <a:rPr dirty="0" sz="1800" spc="20">
                <a:latin typeface="Lucida Sans Unicode"/>
                <a:cs typeface="Lucida Sans Unicode"/>
              </a:rPr>
              <a:t>(VARCHAR),</a:t>
            </a:r>
            <a:r>
              <a:rPr dirty="0" sz="1800" spc="-114">
                <a:latin typeface="Lucida Sans Unicode"/>
                <a:cs typeface="Lucida Sans Unicode"/>
              </a:rPr>
              <a:t> </a:t>
            </a:r>
            <a:r>
              <a:rPr dirty="0" sz="1800" spc="40">
                <a:latin typeface="Lucida Sans Unicode"/>
                <a:cs typeface="Lucida Sans Unicode"/>
              </a:rPr>
              <a:t>Maximum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Length</a:t>
            </a:r>
            <a:r>
              <a:rPr dirty="0" sz="1800" spc="-110">
                <a:latin typeface="Lucida Sans Unicode"/>
                <a:cs typeface="Lucida Sans Unicode"/>
              </a:rPr>
              <a:t> </a:t>
            </a:r>
            <a:r>
              <a:rPr dirty="0" sz="1800" spc="-1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  <a:p>
            <a:pPr marL="12700" marR="594360">
              <a:lnSpc>
                <a:spcPct val="114599"/>
              </a:lnSpc>
              <a:buChar char="-"/>
              <a:tabLst>
                <a:tab pos="200025" algn="l"/>
              </a:tabLst>
            </a:pPr>
            <a:r>
              <a:rPr dirty="0" sz="1800" spc="-85">
                <a:latin typeface="Lucida Sans Unicode"/>
                <a:cs typeface="Lucida Sans Unicode"/>
              </a:rPr>
              <a:t>`Frequency`: </a:t>
            </a:r>
            <a:r>
              <a:rPr dirty="0" sz="1800" spc="55">
                <a:latin typeface="Lucida Sans Unicode"/>
                <a:cs typeface="Lucida Sans Unicode"/>
              </a:rPr>
              <a:t>Variable</a:t>
            </a:r>
            <a:r>
              <a:rPr dirty="0" sz="1800" spc="-85">
                <a:latin typeface="Lucida Sans Unicode"/>
                <a:cs typeface="Lucida Sans Unicode"/>
              </a:rPr>
              <a:t> </a:t>
            </a:r>
            <a:r>
              <a:rPr dirty="0" sz="1800" spc="80">
                <a:latin typeface="Lucida Sans Unicode"/>
                <a:cs typeface="Lucida Sans Unicode"/>
              </a:rPr>
              <a:t>Character </a:t>
            </a:r>
            <a:r>
              <a:rPr dirty="0" sz="1800" spc="-555">
                <a:latin typeface="Lucida Sans Unicode"/>
                <a:cs typeface="Lucida Sans Unicode"/>
              </a:rPr>
              <a:t> </a:t>
            </a:r>
            <a:r>
              <a:rPr dirty="0" sz="1800" spc="20">
                <a:latin typeface="Lucida Sans Unicode"/>
                <a:cs typeface="Lucida Sans Unicode"/>
              </a:rPr>
              <a:t>(VARCHAR),</a:t>
            </a:r>
            <a:r>
              <a:rPr dirty="0" sz="1800" spc="-105">
                <a:latin typeface="Lucida Sans Unicode"/>
                <a:cs typeface="Lucida Sans Unicode"/>
              </a:rPr>
              <a:t> </a:t>
            </a:r>
            <a:r>
              <a:rPr dirty="0" sz="1800" spc="40">
                <a:latin typeface="Lucida Sans Unicode"/>
                <a:cs typeface="Lucida Sans Unicode"/>
              </a:rPr>
              <a:t>Maximum</a:t>
            </a:r>
            <a:r>
              <a:rPr dirty="0" sz="1800" spc="-105">
                <a:latin typeface="Lucida Sans Unicode"/>
                <a:cs typeface="Lucida Sans Unicode"/>
              </a:rPr>
              <a:t> </a:t>
            </a:r>
            <a:r>
              <a:rPr dirty="0" sz="1800" spc="10">
                <a:latin typeface="Lucida Sans Unicode"/>
                <a:cs typeface="Lucida Sans Unicode"/>
              </a:rPr>
              <a:t>Length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-10">
                <a:latin typeface="Lucida Sans Unicode"/>
                <a:cs typeface="Lucida Sans Unicode"/>
              </a:rPr>
              <a:t>50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0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85">
                <a:latin typeface="Lucida Sans Unicode"/>
                <a:cs typeface="Lucida Sans Unicode"/>
              </a:rPr>
              <a:t>S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70">
                <a:latin typeface="Lucida Sans Unicode"/>
                <a:cs typeface="Lucida Sans Unicode"/>
              </a:rPr>
              <a:t>r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  <a:p>
            <a:pPr marL="199390" indent="-187325">
              <a:lnSpc>
                <a:spcPct val="100000"/>
              </a:lnSpc>
              <a:spcBef>
                <a:spcPts val="315"/>
              </a:spcBef>
              <a:buChar char="-"/>
              <a:tabLst>
                <a:tab pos="200025" algn="l"/>
              </a:tabLst>
            </a:pP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55">
                <a:latin typeface="Lucida Sans Unicode"/>
                <a:cs typeface="Lucida Sans Unicode"/>
              </a:rPr>
              <a:t>E</a:t>
            </a:r>
            <a:r>
              <a:rPr dirty="0" sz="1800" spc="30">
                <a:latin typeface="Lucida Sans Unicode"/>
                <a:cs typeface="Lucida Sans Unicode"/>
              </a:rPr>
              <a:t>n</a:t>
            </a:r>
            <a:r>
              <a:rPr dirty="0" sz="1800" spc="80">
                <a:latin typeface="Lucida Sans Unicode"/>
                <a:cs typeface="Lucida Sans Unicode"/>
              </a:rPr>
              <a:t>d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r>
              <a:rPr dirty="0" sz="1800" spc="-645">
                <a:latin typeface="Lucida Sans Unicode"/>
                <a:cs typeface="Lucida Sans Unicode"/>
              </a:rPr>
              <a:t>`</a:t>
            </a:r>
            <a:r>
              <a:rPr dirty="0" sz="1800" spc="-190">
                <a:latin typeface="Lucida Sans Unicode"/>
                <a:cs typeface="Lucida Sans Unicode"/>
              </a:rPr>
              <a:t>: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-80">
                <a:latin typeface="Lucida Sans Unicode"/>
                <a:cs typeface="Lucida Sans Unicode"/>
              </a:rPr>
              <a:t>D</a:t>
            </a:r>
            <a:r>
              <a:rPr dirty="0" sz="1800" spc="220">
                <a:latin typeface="Lucida Sans Unicode"/>
                <a:cs typeface="Lucida Sans Unicode"/>
              </a:rPr>
              <a:t>a</a:t>
            </a:r>
            <a:r>
              <a:rPr dirty="0" sz="1800" spc="-20">
                <a:latin typeface="Lucida Sans Unicode"/>
                <a:cs typeface="Lucida Sans Unicode"/>
              </a:rPr>
              <a:t>t</a:t>
            </a:r>
            <a:r>
              <a:rPr dirty="0" sz="1800" spc="11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247386" y="5826178"/>
            <a:ext cx="4660900" cy="0"/>
          </a:xfrm>
          <a:custGeom>
            <a:avLst/>
            <a:gdLst/>
            <a:ahLst/>
            <a:cxnLst/>
            <a:rect l="l" t="t" r="r" b="b"/>
            <a:pathLst>
              <a:path w="4660900" h="0">
                <a:moveTo>
                  <a:pt x="0" y="0"/>
                </a:moveTo>
                <a:lnTo>
                  <a:pt x="46607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933" y="1234501"/>
            <a:ext cx="4791074" cy="37337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0"/>
            <a:ext cx="18288000" cy="4962525"/>
            <a:chOff x="0" y="0"/>
            <a:chExt cx="18288000" cy="496252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10400" y="1028699"/>
              <a:ext cx="4800599" cy="39338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0"/>
              <a:ext cx="18288000" cy="1028700"/>
            </a:xfrm>
            <a:custGeom>
              <a:avLst/>
              <a:gdLst/>
              <a:ahLst/>
              <a:cxnLst/>
              <a:rect l="l" t="t" r="r" b="b"/>
              <a:pathLst>
                <a:path w="18288000" h="1028700">
                  <a:moveTo>
                    <a:pt x="18287553" y="0"/>
                  </a:moveTo>
                  <a:lnTo>
                    <a:pt x="18287553" y="1028700"/>
                  </a:lnTo>
                  <a:lnTo>
                    <a:pt x="0" y="1028700"/>
                  </a:lnTo>
                  <a:lnTo>
                    <a:pt x="0" y="0"/>
                  </a:lnTo>
                  <a:lnTo>
                    <a:pt x="18287553" y="0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42624" y="1234501"/>
            <a:ext cx="5191125" cy="37337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01267"/>
            <a:ext cx="18288000" cy="7886065"/>
            <a:chOff x="0" y="2401267"/>
            <a:chExt cx="18288000" cy="7886065"/>
          </a:xfrm>
        </p:grpSpPr>
        <p:sp>
          <p:nvSpPr>
            <p:cNvPr id="3" name="object 3"/>
            <p:cNvSpPr/>
            <p:nvPr/>
          </p:nvSpPr>
          <p:spPr>
            <a:xfrm>
              <a:off x="0" y="4959374"/>
              <a:ext cx="18288000" cy="5327650"/>
            </a:xfrm>
            <a:custGeom>
              <a:avLst/>
              <a:gdLst/>
              <a:ahLst/>
              <a:cxnLst/>
              <a:rect l="l" t="t" r="r" b="b"/>
              <a:pathLst>
                <a:path w="18288000" h="5327650">
                  <a:moveTo>
                    <a:pt x="0" y="5327625"/>
                  </a:moveTo>
                  <a:lnTo>
                    <a:pt x="0" y="0"/>
                  </a:lnTo>
                  <a:lnTo>
                    <a:pt x="18287973" y="0"/>
                  </a:lnTo>
                  <a:lnTo>
                    <a:pt x="18287973" y="5327625"/>
                  </a:lnTo>
                  <a:lnTo>
                    <a:pt x="0" y="5327625"/>
                  </a:lnTo>
                  <a:close/>
                </a:path>
              </a:pathLst>
            </a:custGeom>
            <a:solidFill>
              <a:srgbClr val="583C8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9319" y="2401267"/>
              <a:ext cx="6848474" cy="54863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95965" y="5046979"/>
            <a:ext cx="8408035" cy="46355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2400" spc="-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3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8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-7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4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-9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19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9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09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400" spc="2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8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4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9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19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9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409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  <a:p>
            <a:pPr marL="12700" marR="620395">
              <a:lnSpc>
                <a:spcPct val="114599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Normal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(1NF):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column </a:t>
            </a:r>
            <a:r>
              <a:rPr dirty="0" sz="2400" spc="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contains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atomic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9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repeating </a:t>
            </a:r>
            <a:r>
              <a:rPr dirty="0" sz="2400" spc="-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groups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arrays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table.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</a:pPr>
            <a:r>
              <a:rPr dirty="0" sz="2400" spc="240">
                <a:solidFill>
                  <a:srgbClr val="FFFFFF"/>
                </a:solidFill>
                <a:latin typeface="Trebuchet MS"/>
                <a:cs typeface="Trebuchet MS"/>
              </a:rPr>
              <a:t>Second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Normal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(2NF):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400" spc="-7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44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28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00" spc="2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400" spc="155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primary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key.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dirty="0" sz="2400" spc="305">
                <a:solidFill>
                  <a:srgbClr val="FFFFFF"/>
                </a:solidFill>
                <a:latin typeface="Trebuchet MS"/>
                <a:cs typeface="Trebuchet MS"/>
              </a:rPr>
              <a:t>means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partial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Trebuchet MS"/>
                <a:cs typeface="Trebuchet MS"/>
              </a:rPr>
              <a:t>dependencies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exist.</a:t>
            </a:r>
            <a:endParaRPr sz="2400">
              <a:latin typeface="Trebuchet MS"/>
              <a:cs typeface="Trebuchet MS"/>
            </a:endParaRPr>
          </a:p>
          <a:p>
            <a:pPr marL="12700" marR="394970">
              <a:lnSpc>
                <a:spcPct val="114599"/>
              </a:lnSpc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Third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Normal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Form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(3NF):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Trebuchet MS"/>
                <a:cs typeface="Trebuchet MS"/>
              </a:rPr>
              <a:t>table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400" spc="-7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2NF </a:t>
            </a:r>
            <a:r>
              <a:rPr dirty="0" sz="2400" spc="29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attributes </a:t>
            </a:r>
            <a:r>
              <a:rPr dirty="0" sz="2400" spc="16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400" spc="195">
                <a:solidFill>
                  <a:srgbClr val="FFFFFF"/>
                </a:solidFill>
                <a:latin typeface="Trebuchet MS"/>
                <a:cs typeface="Trebuchet MS"/>
              </a:rPr>
              <a:t>dependent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4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6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key,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5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Trebuchet MS"/>
                <a:cs typeface="Trebuchet MS"/>
              </a:rPr>
              <a:t>non-key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attributes.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7587" y="0"/>
            <a:ext cx="9649460" cy="4624705"/>
          </a:xfrm>
          <a:prstGeom prst="rect"/>
        </p:spPr>
        <p:txBody>
          <a:bodyPr wrap="square" lIns="0" tIns="318770" rIns="0" bIns="0" rtlCol="0" vert="horz">
            <a:spAutoFit/>
          </a:bodyPr>
          <a:lstStyle/>
          <a:p>
            <a:pPr marL="745490">
              <a:lnSpc>
                <a:spcPct val="100000"/>
              </a:lnSpc>
              <a:spcBef>
                <a:spcPts val="2510"/>
              </a:spcBef>
            </a:pPr>
            <a:r>
              <a:rPr dirty="0" sz="4400" spc="509">
                <a:solidFill>
                  <a:srgbClr val="583C8F"/>
                </a:solidFill>
              </a:rPr>
              <a:t>NORMALIZATION</a:t>
            </a:r>
            <a:endParaRPr sz="4400"/>
          </a:p>
          <a:p>
            <a:pPr marL="12700" marR="5080">
              <a:lnSpc>
                <a:spcPct val="114999"/>
              </a:lnSpc>
              <a:spcBef>
                <a:spcPts val="919"/>
              </a:spcBef>
            </a:pPr>
            <a:r>
              <a:rPr dirty="0" sz="2500" spc="-40" b="0">
                <a:latin typeface="Verdana"/>
                <a:cs typeface="Verdana"/>
              </a:rPr>
              <a:t>Normalization </a:t>
            </a:r>
            <a:r>
              <a:rPr dirty="0" sz="2500" spc="-25" b="0">
                <a:latin typeface="Verdana"/>
                <a:cs typeface="Verdana"/>
              </a:rPr>
              <a:t>in </a:t>
            </a:r>
            <a:r>
              <a:rPr dirty="0" sz="2500" spc="-20" b="0">
                <a:latin typeface="Verdana"/>
                <a:cs typeface="Verdana"/>
              </a:rPr>
              <a:t>DBMS </a:t>
            </a:r>
            <a:r>
              <a:rPr dirty="0" sz="2500" spc="-40" b="0">
                <a:latin typeface="Verdana"/>
                <a:cs typeface="Verdana"/>
              </a:rPr>
              <a:t>is </a:t>
            </a:r>
            <a:r>
              <a:rPr dirty="0" sz="2500" spc="-110" b="0">
                <a:latin typeface="Verdana"/>
                <a:cs typeface="Verdana"/>
              </a:rPr>
              <a:t>a </a:t>
            </a:r>
            <a:r>
              <a:rPr dirty="0" sz="2500" spc="-10" b="0">
                <a:latin typeface="Verdana"/>
                <a:cs typeface="Verdana"/>
              </a:rPr>
              <a:t>process </a:t>
            </a:r>
            <a:r>
              <a:rPr dirty="0" sz="2500" spc="50" b="0">
                <a:latin typeface="Verdana"/>
                <a:cs typeface="Verdana"/>
              </a:rPr>
              <a:t>of </a:t>
            </a:r>
            <a:r>
              <a:rPr dirty="0" sz="2500" spc="-75" b="0">
                <a:latin typeface="Verdana"/>
                <a:cs typeface="Verdana"/>
              </a:rPr>
              <a:t>organizing </a:t>
            </a:r>
            <a:r>
              <a:rPr dirty="0" sz="2500" spc="-40" b="0">
                <a:latin typeface="Verdana"/>
                <a:cs typeface="Verdana"/>
              </a:rPr>
              <a:t>data </a:t>
            </a:r>
            <a:r>
              <a:rPr dirty="0" sz="2500" spc="-25" b="0">
                <a:latin typeface="Verdana"/>
                <a:cs typeface="Verdana"/>
              </a:rPr>
              <a:t>in </a:t>
            </a:r>
            <a:r>
              <a:rPr dirty="0" sz="2500" spc="-110" b="0">
                <a:latin typeface="Verdana"/>
                <a:cs typeface="Verdana"/>
              </a:rPr>
              <a:t>a </a:t>
            </a:r>
            <a:r>
              <a:rPr dirty="0" sz="2500" spc="-105" b="0">
                <a:latin typeface="Verdana"/>
                <a:cs typeface="Verdana"/>
              </a:rPr>
              <a:t> </a:t>
            </a:r>
            <a:r>
              <a:rPr dirty="0" sz="2500" spc="-45" b="0">
                <a:latin typeface="Verdana"/>
                <a:cs typeface="Verdana"/>
              </a:rPr>
              <a:t>database </a:t>
            </a:r>
            <a:r>
              <a:rPr dirty="0" sz="2500" spc="-20" b="0">
                <a:latin typeface="Verdana"/>
                <a:cs typeface="Verdana"/>
              </a:rPr>
              <a:t>efficiently. </a:t>
            </a:r>
            <a:r>
              <a:rPr dirty="0" sz="2500" spc="-110" b="0">
                <a:latin typeface="Verdana"/>
                <a:cs typeface="Verdana"/>
              </a:rPr>
              <a:t>Its </a:t>
            </a:r>
            <a:r>
              <a:rPr dirty="0" sz="2500" spc="-55" b="0">
                <a:latin typeface="Verdana"/>
                <a:cs typeface="Verdana"/>
              </a:rPr>
              <a:t>primary </a:t>
            </a:r>
            <a:r>
              <a:rPr dirty="0" sz="2500" spc="-60" b="0">
                <a:latin typeface="Verdana"/>
                <a:cs typeface="Verdana"/>
              </a:rPr>
              <a:t>goal </a:t>
            </a:r>
            <a:r>
              <a:rPr dirty="0" sz="2500" spc="-40" b="0">
                <a:latin typeface="Verdana"/>
                <a:cs typeface="Verdana"/>
              </a:rPr>
              <a:t>is </a:t>
            </a:r>
            <a:r>
              <a:rPr dirty="0" sz="2500" spc="30" b="0">
                <a:latin typeface="Verdana"/>
                <a:cs typeface="Verdana"/>
              </a:rPr>
              <a:t>to </a:t>
            </a:r>
            <a:r>
              <a:rPr dirty="0" sz="2500" spc="-15" b="0">
                <a:latin typeface="Verdana"/>
                <a:cs typeface="Verdana"/>
              </a:rPr>
              <a:t>reduce </a:t>
            </a:r>
            <a:r>
              <a:rPr dirty="0" sz="2500" spc="-40" b="0">
                <a:latin typeface="Verdana"/>
                <a:cs typeface="Verdana"/>
              </a:rPr>
              <a:t>data </a:t>
            </a:r>
            <a:r>
              <a:rPr dirty="0" sz="2500" spc="-35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r</a:t>
            </a:r>
            <a:r>
              <a:rPr dirty="0" sz="2500" spc="-60" b="0">
                <a:latin typeface="Verdana"/>
                <a:cs typeface="Verdana"/>
              </a:rPr>
              <a:t>e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60" b="0">
                <a:latin typeface="Verdana"/>
                <a:cs typeface="Verdana"/>
              </a:rPr>
              <a:t>u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114" b="0">
                <a:latin typeface="Verdana"/>
                <a:cs typeface="Verdana"/>
              </a:rPr>
              <a:t>a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80" b="0">
                <a:latin typeface="Verdana"/>
                <a:cs typeface="Verdana"/>
              </a:rPr>
              <a:t>c</a:t>
            </a:r>
            <a:r>
              <a:rPr dirty="0" sz="2500" spc="-60" b="0">
                <a:latin typeface="Verdana"/>
                <a:cs typeface="Verdana"/>
              </a:rPr>
              <a:t>y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114" b="0">
                <a:latin typeface="Verdana"/>
                <a:cs typeface="Verdana"/>
              </a:rPr>
              <a:t>a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50" b="0">
                <a:latin typeface="Verdana"/>
                <a:cs typeface="Verdana"/>
              </a:rPr>
              <a:t>d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60" b="0">
                <a:latin typeface="Verdana"/>
                <a:cs typeface="Verdana"/>
              </a:rPr>
              <a:t>e</a:t>
            </a:r>
            <a:r>
              <a:rPr dirty="0" sz="2500" spc="40" b="0">
                <a:latin typeface="Verdana"/>
                <a:cs typeface="Verdana"/>
              </a:rPr>
              <a:t>p</a:t>
            </a:r>
            <a:r>
              <a:rPr dirty="0" sz="2500" spc="-60" b="0">
                <a:latin typeface="Verdana"/>
                <a:cs typeface="Verdana"/>
              </a:rPr>
              <a:t>e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60" b="0">
                <a:latin typeface="Verdana"/>
                <a:cs typeface="Verdana"/>
              </a:rPr>
              <a:t>e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80" b="0">
                <a:latin typeface="Verdana"/>
                <a:cs typeface="Verdana"/>
              </a:rPr>
              <a:t>c</a:t>
            </a:r>
            <a:r>
              <a:rPr dirty="0" sz="2500" spc="-60" b="0">
                <a:latin typeface="Verdana"/>
                <a:cs typeface="Verdana"/>
              </a:rPr>
              <a:t>y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40" b="0">
                <a:latin typeface="Verdana"/>
                <a:cs typeface="Verdana"/>
              </a:rPr>
              <a:t>b</a:t>
            </a:r>
            <a:r>
              <a:rPr dirty="0" sz="2500" spc="-60" b="0">
                <a:latin typeface="Verdana"/>
                <a:cs typeface="Verdana"/>
              </a:rPr>
              <a:t>y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20" b="0">
                <a:latin typeface="Verdana"/>
                <a:cs typeface="Verdana"/>
              </a:rPr>
              <a:t>i</a:t>
            </a:r>
            <a:r>
              <a:rPr dirty="0" sz="2500" spc="-60" b="0">
                <a:latin typeface="Verdana"/>
                <a:cs typeface="Verdana"/>
              </a:rPr>
              <a:t>v</a:t>
            </a:r>
            <a:r>
              <a:rPr dirty="0" sz="2500" spc="-20" b="0">
                <a:latin typeface="Verdana"/>
                <a:cs typeface="Verdana"/>
              </a:rPr>
              <a:t>i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20" b="0">
                <a:latin typeface="Verdana"/>
                <a:cs typeface="Verdana"/>
              </a:rPr>
              <a:t>i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-180" b="0">
                <a:latin typeface="Verdana"/>
                <a:cs typeface="Verdana"/>
              </a:rPr>
              <a:t>g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35" b="0">
                <a:latin typeface="Verdana"/>
                <a:cs typeface="Verdana"/>
              </a:rPr>
              <a:t>t</a:t>
            </a:r>
            <a:r>
              <a:rPr dirty="0" sz="2500" spc="-40" b="0">
                <a:latin typeface="Verdana"/>
                <a:cs typeface="Verdana"/>
              </a:rPr>
              <a:t>h</a:t>
            </a:r>
            <a:r>
              <a:rPr dirty="0" sz="2500" spc="-55" b="0">
                <a:latin typeface="Verdana"/>
                <a:cs typeface="Verdana"/>
              </a:rPr>
              <a:t>e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45" b="0">
                <a:latin typeface="Verdana"/>
                <a:cs typeface="Verdana"/>
              </a:rPr>
              <a:t>d</a:t>
            </a:r>
            <a:r>
              <a:rPr dirty="0" sz="2500" spc="-114" b="0">
                <a:latin typeface="Verdana"/>
                <a:cs typeface="Verdana"/>
              </a:rPr>
              <a:t>a</a:t>
            </a:r>
            <a:r>
              <a:rPr dirty="0" sz="2500" spc="35" b="0">
                <a:latin typeface="Verdana"/>
                <a:cs typeface="Verdana"/>
              </a:rPr>
              <a:t>t</a:t>
            </a:r>
            <a:r>
              <a:rPr dirty="0" sz="2500" spc="-114" b="0">
                <a:latin typeface="Verdana"/>
                <a:cs typeface="Verdana"/>
              </a:rPr>
              <a:t>a</a:t>
            </a:r>
            <a:r>
              <a:rPr dirty="0" sz="2500" spc="40" b="0">
                <a:latin typeface="Verdana"/>
                <a:cs typeface="Verdana"/>
              </a:rPr>
              <a:t>b</a:t>
            </a:r>
            <a:r>
              <a:rPr dirty="0" sz="2500" spc="-114" b="0">
                <a:latin typeface="Verdana"/>
                <a:cs typeface="Verdana"/>
              </a:rPr>
              <a:t>a</a:t>
            </a:r>
            <a:r>
              <a:rPr dirty="0" sz="2500" spc="-65" b="0">
                <a:latin typeface="Verdana"/>
                <a:cs typeface="Verdana"/>
              </a:rPr>
              <a:t>s</a:t>
            </a:r>
            <a:r>
              <a:rPr dirty="0" sz="2500" spc="-55" b="0">
                <a:latin typeface="Verdana"/>
                <a:cs typeface="Verdana"/>
              </a:rPr>
              <a:t>e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20" b="0">
                <a:latin typeface="Verdana"/>
                <a:cs typeface="Verdana"/>
              </a:rPr>
              <a:t>i</a:t>
            </a:r>
            <a:r>
              <a:rPr dirty="0" sz="2500" spc="-40" b="0">
                <a:latin typeface="Verdana"/>
                <a:cs typeface="Verdana"/>
              </a:rPr>
              <a:t>n</a:t>
            </a:r>
            <a:r>
              <a:rPr dirty="0" sz="2500" spc="35" b="0">
                <a:latin typeface="Verdana"/>
                <a:cs typeface="Verdana"/>
              </a:rPr>
              <a:t>t</a:t>
            </a:r>
            <a:r>
              <a:rPr dirty="0" sz="2500" spc="20" b="0">
                <a:latin typeface="Verdana"/>
                <a:cs typeface="Verdana"/>
              </a:rPr>
              <a:t>o  </a:t>
            </a:r>
            <a:r>
              <a:rPr dirty="0" sz="2500" spc="-75" b="0">
                <a:latin typeface="Verdana"/>
                <a:cs typeface="Verdana"/>
              </a:rPr>
              <a:t>smaller,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75" b="0">
                <a:latin typeface="Verdana"/>
                <a:cs typeface="Verdana"/>
              </a:rPr>
              <a:t>manageable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20" b="0">
                <a:latin typeface="Verdana"/>
                <a:cs typeface="Verdana"/>
              </a:rPr>
              <a:t>tables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and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30" b="0">
                <a:latin typeface="Verdana"/>
                <a:cs typeface="Verdana"/>
              </a:rPr>
              <a:t>defining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25" b="0">
                <a:latin typeface="Verdana"/>
                <a:cs typeface="Verdana"/>
              </a:rPr>
              <a:t>relationships</a:t>
            </a:r>
            <a:r>
              <a:rPr dirty="0" sz="2500" spc="-260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between </a:t>
            </a:r>
            <a:r>
              <a:rPr dirty="0" sz="2500" spc="-865" b="0">
                <a:latin typeface="Verdana"/>
                <a:cs typeface="Verdana"/>
              </a:rPr>
              <a:t> </a:t>
            </a:r>
            <a:r>
              <a:rPr dirty="0" sz="2500" spc="-95" b="0">
                <a:latin typeface="Verdana"/>
                <a:cs typeface="Verdana"/>
              </a:rPr>
              <a:t>them.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55" b="0">
                <a:latin typeface="Verdana"/>
                <a:cs typeface="Verdana"/>
              </a:rPr>
              <a:t>There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-70" b="0">
                <a:latin typeface="Verdana"/>
                <a:cs typeface="Verdana"/>
              </a:rPr>
              <a:t>are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50" b="0">
                <a:latin typeface="Verdana"/>
                <a:cs typeface="Verdana"/>
              </a:rPr>
              <a:t>several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-45" b="0">
                <a:latin typeface="Verdana"/>
                <a:cs typeface="Verdana"/>
              </a:rPr>
              <a:t>normal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65" b="0">
                <a:latin typeface="Verdana"/>
                <a:cs typeface="Verdana"/>
              </a:rPr>
              <a:t>forms,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each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30" b="0">
                <a:latin typeface="Verdana"/>
                <a:cs typeface="Verdana"/>
              </a:rPr>
              <a:t>with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15" b="0">
                <a:latin typeface="Verdana"/>
                <a:cs typeface="Verdana"/>
              </a:rPr>
              <a:t>specific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rules </a:t>
            </a:r>
            <a:r>
              <a:rPr dirty="0" sz="2500" spc="-30" b="0">
                <a:latin typeface="Verdana"/>
                <a:cs typeface="Verdana"/>
              </a:rPr>
              <a:t> </a:t>
            </a:r>
            <a:r>
              <a:rPr dirty="0" sz="2500" spc="-20" b="0">
                <a:latin typeface="Verdana"/>
                <a:cs typeface="Verdana"/>
              </a:rPr>
              <a:t>that </a:t>
            </a:r>
            <a:r>
              <a:rPr dirty="0" sz="2500" spc="-110" b="0">
                <a:latin typeface="Verdana"/>
                <a:cs typeface="Verdana"/>
              </a:rPr>
              <a:t>a </a:t>
            </a:r>
            <a:r>
              <a:rPr dirty="0" sz="2500" spc="-45" b="0">
                <a:latin typeface="Verdana"/>
                <a:cs typeface="Verdana"/>
              </a:rPr>
              <a:t>database </a:t>
            </a:r>
            <a:r>
              <a:rPr dirty="0" sz="2500" spc="-60" b="0">
                <a:latin typeface="Verdana"/>
                <a:cs typeface="Verdana"/>
              </a:rPr>
              <a:t>must </a:t>
            </a:r>
            <a:r>
              <a:rPr dirty="0" sz="2500" spc="-55" b="0">
                <a:latin typeface="Verdana"/>
                <a:cs typeface="Verdana"/>
              </a:rPr>
              <a:t>meet </a:t>
            </a:r>
            <a:r>
              <a:rPr dirty="0" sz="2500" spc="30" b="0">
                <a:latin typeface="Verdana"/>
                <a:cs typeface="Verdana"/>
              </a:rPr>
              <a:t>to </a:t>
            </a:r>
            <a:r>
              <a:rPr dirty="0" sz="2500" spc="-5" b="0">
                <a:latin typeface="Verdana"/>
                <a:cs typeface="Verdana"/>
              </a:rPr>
              <a:t>be </a:t>
            </a:r>
            <a:r>
              <a:rPr dirty="0" sz="2500" spc="-10" b="0">
                <a:latin typeface="Verdana"/>
                <a:cs typeface="Verdana"/>
              </a:rPr>
              <a:t>considered </a:t>
            </a:r>
            <a:r>
              <a:rPr dirty="0" sz="2500" spc="-65" b="0">
                <a:latin typeface="Verdana"/>
                <a:cs typeface="Verdana"/>
              </a:rPr>
              <a:t>normalized. </a:t>
            </a:r>
            <a:r>
              <a:rPr dirty="0" sz="2500" spc="-60" b="0">
                <a:latin typeface="Verdana"/>
                <a:cs typeface="Verdana"/>
              </a:rPr>
              <a:t>The </a:t>
            </a:r>
            <a:r>
              <a:rPr dirty="0" sz="2500" spc="-55" b="0">
                <a:latin typeface="Verdana"/>
                <a:cs typeface="Verdana"/>
              </a:rPr>
              <a:t> </a:t>
            </a:r>
            <a:r>
              <a:rPr dirty="0" sz="2500" spc="-40" b="0">
                <a:latin typeface="Verdana"/>
                <a:cs typeface="Verdana"/>
              </a:rPr>
              <a:t>most </a:t>
            </a:r>
            <a:r>
              <a:rPr dirty="0" sz="2500" spc="-30" b="0">
                <a:latin typeface="Verdana"/>
                <a:cs typeface="Verdana"/>
              </a:rPr>
              <a:t>commonly </a:t>
            </a:r>
            <a:r>
              <a:rPr dirty="0" sz="2500" spc="-35" b="0">
                <a:latin typeface="Verdana"/>
                <a:cs typeface="Verdana"/>
              </a:rPr>
              <a:t>used </a:t>
            </a:r>
            <a:r>
              <a:rPr dirty="0" sz="2500" spc="-45" b="0">
                <a:latin typeface="Verdana"/>
                <a:cs typeface="Verdana"/>
              </a:rPr>
              <a:t>normal </a:t>
            </a:r>
            <a:r>
              <a:rPr dirty="0" sz="2500" spc="-30" b="0">
                <a:latin typeface="Verdana"/>
                <a:cs typeface="Verdana"/>
              </a:rPr>
              <a:t>forms </a:t>
            </a:r>
            <a:r>
              <a:rPr dirty="0" sz="2500" spc="-70" b="0">
                <a:latin typeface="Verdana"/>
                <a:cs typeface="Verdana"/>
              </a:rPr>
              <a:t>are </a:t>
            </a:r>
            <a:r>
              <a:rPr dirty="0" sz="2500" spc="-20" b="0">
                <a:latin typeface="Verdana"/>
                <a:cs typeface="Verdana"/>
              </a:rPr>
              <a:t>First </a:t>
            </a:r>
            <a:r>
              <a:rPr dirty="0" sz="2500" spc="-35" b="0">
                <a:latin typeface="Verdana"/>
                <a:cs typeface="Verdana"/>
              </a:rPr>
              <a:t>Normal </a:t>
            </a:r>
            <a:r>
              <a:rPr dirty="0" sz="2500" spc="-45" b="0">
                <a:latin typeface="Verdana"/>
                <a:cs typeface="Verdana"/>
              </a:rPr>
              <a:t>Form </a:t>
            </a:r>
            <a:r>
              <a:rPr dirty="0" sz="2500" spc="-40" b="0">
                <a:latin typeface="Verdana"/>
                <a:cs typeface="Verdana"/>
              </a:rPr>
              <a:t> </a:t>
            </a:r>
            <a:r>
              <a:rPr dirty="0" sz="2500" spc="-110" b="0">
                <a:latin typeface="Verdana"/>
                <a:cs typeface="Verdana"/>
              </a:rPr>
              <a:t>(1NF),Second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Normal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45" b="0">
                <a:latin typeface="Verdana"/>
                <a:cs typeface="Verdana"/>
              </a:rPr>
              <a:t>Form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-175" b="0">
                <a:latin typeface="Verdana"/>
                <a:cs typeface="Verdana"/>
              </a:rPr>
              <a:t>(2NF)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65" b="0">
                <a:latin typeface="Verdana"/>
                <a:cs typeface="Verdana"/>
              </a:rPr>
              <a:t>,Third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35" b="0">
                <a:latin typeface="Verdana"/>
                <a:cs typeface="Verdana"/>
              </a:rPr>
              <a:t>Normal</a:t>
            </a:r>
            <a:r>
              <a:rPr dirty="0" sz="2500" spc="-265" b="0">
                <a:latin typeface="Verdana"/>
                <a:cs typeface="Verdana"/>
              </a:rPr>
              <a:t> </a:t>
            </a:r>
            <a:r>
              <a:rPr dirty="0" sz="2500" spc="-45" b="0">
                <a:latin typeface="Verdana"/>
                <a:cs typeface="Verdana"/>
              </a:rPr>
              <a:t>Form</a:t>
            </a:r>
            <a:r>
              <a:rPr dirty="0" sz="2500" spc="-270" b="0">
                <a:latin typeface="Verdana"/>
                <a:cs typeface="Verdana"/>
              </a:rPr>
              <a:t> </a:t>
            </a:r>
            <a:r>
              <a:rPr dirty="0" sz="2500" spc="-160" b="0">
                <a:latin typeface="Verdana"/>
                <a:cs typeface="Verdana"/>
              </a:rPr>
              <a:t>(3NF)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Bandhavi k</dc:creator>
  <cp:keywords>DAGDOF-ZRjk,BAF0UatYJsY</cp:keywords>
  <dc:title>Presentation</dc:title>
  <dcterms:created xsi:type="dcterms:W3CDTF">2024-05-02T08:34:46Z</dcterms:created>
  <dcterms:modified xsi:type="dcterms:W3CDTF">2024-05-02T08:34:46Z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2024-05-02T00:00:00Z</vt:filetime>
  </property>
</Properties>
</file>